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4"/>
  </p:sldMasterIdLst>
  <p:notesMasterIdLst>
    <p:notesMasterId r:id="rId16"/>
  </p:notesMasterIdLst>
  <p:sldIdLst>
    <p:sldId id="256" r:id="rId5"/>
    <p:sldId id="274" r:id="rId6"/>
    <p:sldId id="923" r:id="rId7"/>
    <p:sldId id="264" r:id="rId8"/>
    <p:sldId id="266" r:id="rId9"/>
    <p:sldId id="1357" r:id="rId10"/>
    <p:sldId id="284" r:id="rId11"/>
    <p:sldId id="1379" r:id="rId12"/>
    <p:sldId id="257" r:id="rId13"/>
    <p:sldId id="258" r:id="rId14"/>
    <p:sldId id="25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28F5F29-7FD6-52BB-5BDB-F974F3391BDD}" name="Ankur Huria" initials="AH" userId="S::ahuria@worldbank.org::bf7fd426-1f2d-41c8-b820-f24ebc0cbcad" providerId="AD"/>
  <p188:author id="{68534B34-DFC8-B61D-C9EF-3A7C7A0E8F7C}" name="Bisrat Teshome Mekonnen" initials="BM" userId="S::bmekonnen@worldbank.org::dc02bbd8-469e-4d62-b290-d0476bb19608" providerId="AD"/>
  <p188:author id="{14E53C46-BC32-366F-9B67-24073F752409}" name="Alwaleed Fareed Alatabani" initials="AA" userId="S::aalatabani@worldbank.org::ab731301-a5ff-4198-ac6d-d0e184e1f601" providerId="AD"/>
  <p188:author id="{9BB41557-48CD-CBCC-109E-A145DA467D9F}" name="Fatima Anjum Quraishi" initials="FQ" userId="S::fquraishi1@worldbank.org::369cb0b3-b623-4f85-a701-9c9ab0514e79" providerId="AD"/>
  <p188:author id="{8BC30E69-FD04-D07F-E186-02AD68E20B5B}" name="Thilasoni Benjamin Musuku" initials="" userId="S::tmusuku@worldbank.org::094e6beb-a0ec-4644-a944-184af0688d5c" providerId="AD"/>
  <p188:author id="{C6F0D67B-AC1C-2EEC-9427-09832ADB5D51}" name="Alejandro Espinosa-Wang" initials="AE" userId="S::aespinosa@worldbank.org::b1e913f6-097c-44f8-9e12-0fc4ebfbad76" providerId="AD"/>
  <p188:author id="{E28C5EAE-C2BA-0B6F-58E0-BBAEAFC50024}" name="Ellen Olafsen" initials="EO" userId="S::eolafsen@worldbank.org::f5b88093-37c0-4466-be33-65000768edc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DCEAF7"/>
    <a:srgbClr val="F2F2F2"/>
    <a:srgbClr val="A1E0F9"/>
    <a:srgbClr val="A9CFE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 dt="2026-08-27T15:28:29.962"/>
    <p1510:client id="{120C8415-1D27-4C43-AF56-D09E9D725B9D}" v="7" dt="2026-08-26T20:12:13.770"/>
    <p1510:client id="{1D19B794-BB87-2935-ADB9-EC8EEA978294}" v="251" dt="2026-08-27T17:20:58.64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402" autoAdjust="0"/>
    <p:restoredTop sz="88200" autoAdjust="0"/>
  </p:normalViewPr>
  <p:slideViewPr>
    <p:cSldViewPr snapToGrid="0">
      <p:cViewPr varScale="1">
        <p:scale>
          <a:sx n="81" d="100"/>
          <a:sy n="81" d="100"/>
        </p:scale>
        <p:origin x="80" y="440"/>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7440CD-2D93-4027-9553-8881E1A4ED99}" type="datetimeFigureOut">
              <a:rPr lang="en-US" smtClean="0"/>
              <a:t>9/4/2026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4D49F6-D7D7-4CFF-81B3-98E173778061}" type="slidenum">
              <a:rPr lang="en-US" smtClean="0"/>
              <a:t>‹#›</a:t>
            </a:fld>
            <a:endParaRPr lang="en-US"/>
          </a:p>
        </p:txBody>
      </p:sp>
    </p:spTree>
    <p:extLst>
      <p:ext uri="{BB962C8B-B14F-4D97-AF65-F5344CB8AC3E}">
        <p14:creationId xmlns:p14="http://schemas.microsoft.com/office/powerpoint/2010/main" val="1023443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economicdiversification.com/region/sub-saharan-africa/"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14D49F6-D7D7-4CFF-81B3-98E173778061}" type="slidenum">
              <a:rPr lang="en-US" smtClean="0"/>
              <a:t>1</a:t>
            </a:fld>
            <a:endParaRPr lang="en-US"/>
          </a:p>
        </p:txBody>
      </p:sp>
    </p:spTree>
    <p:extLst>
      <p:ext uri="{BB962C8B-B14F-4D97-AF65-F5344CB8AC3E}">
        <p14:creationId xmlns:p14="http://schemas.microsoft.com/office/powerpoint/2010/main" val="483947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1E513-CE1A-ADA4-C851-4BA8E94D3B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096E33-17F6-6F4F-F529-2554D3FAC6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699BF0-A574-F42A-EEE9-CCD80A613FCD}"/>
              </a:ext>
            </a:extLst>
          </p:cNvPr>
          <p:cNvSpPr>
            <a:spLocks noGrp="1"/>
          </p:cNvSpPr>
          <p:nvPr>
            <p:ph type="body" idx="1"/>
          </p:nvPr>
        </p:nvSpPr>
        <p:spPr/>
        <p:txBody>
          <a:bodyPr/>
          <a:lstStyle/>
          <a:p>
            <a:pPr marL="0" marR="0" lvl="0" indent="0" algn="l" defTabSz="914400">
              <a:lnSpc>
                <a:spcPct val="100000"/>
              </a:lnSpc>
              <a:spcBef>
                <a:spcPts val="0"/>
              </a:spcBef>
              <a:spcAft>
                <a:spcPts val="0"/>
              </a:spcAft>
              <a:buClrTx/>
              <a:buSzTx/>
              <a:buFontTx/>
              <a:buNone/>
              <a:tabLst/>
              <a:defRPr/>
            </a:pPr>
            <a:r>
              <a:rPr lang="en-US" dirty="0"/>
              <a:t>Trade as a % of GDP in East Africa is below Sub-Saharan Africa.( Except Rwanda, Djibouti, Somalia).</a:t>
            </a:r>
            <a:r>
              <a:rPr lang="en-US" sz="1200" kern="1200" dirty="0">
                <a:solidFill>
                  <a:schemeClr val="tx1"/>
                </a:solidFill>
                <a:effectLst/>
                <a:latin typeface="+mn-lt"/>
                <a:ea typeface="+mn-ea"/>
                <a:cs typeface="+mn-cs"/>
              </a:rPr>
              <a:t> Compared to 40% in the Regional Comprehensive Economic Partnership (RCEP) and 60% within the European Union (EU)</a:t>
            </a:r>
          </a:p>
          <a:p>
            <a:pPr marL="0" marR="0" lvl="0" indent="0" algn="l" defTabSz="914400">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GVC participation in Africa is skewed toward upstream (forward) linkages, but growth, jobs, and technology spillovers come mainly from downstream (backward) participation.</a:t>
            </a:r>
          </a:p>
          <a:p>
            <a:pPr marL="0" marR="0" lvl="0" indent="0" algn="l" defTabSz="914400">
              <a:lnSpc>
                <a:spcPct val="100000"/>
              </a:lnSpc>
              <a:spcBef>
                <a:spcPts val="0"/>
              </a:spcBef>
              <a:spcAft>
                <a:spcPts val="0"/>
              </a:spcAft>
              <a:buClrTx/>
              <a:buSzTx/>
              <a:buFontTx/>
              <a:buNone/>
              <a:tabLst/>
              <a:defRPr/>
            </a:pPr>
            <a:endParaRPr lang="en-US" dirty="0"/>
          </a:p>
          <a:p>
            <a:r>
              <a:rPr lang="en-US" sz="1200" b="0" i="0" u="none" strike="noStrike" kern="1200" baseline="0" dirty="0">
                <a:solidFill>
                  <a:schemeClr val="tx1"/>
                </a:solidFill>
                <a:latin typeface="+mn-lt"/>
                <a:ea typeface="+mn-ea"/>
                <a:cs typeface="+mn-cs"/>
              </a:rPr>
              <a:t>Africa’s exports to the rest of the world are heavily concentrated in primary commodities—fuels, metals, and raw agricultural goods. These sectors are low in complexity, have limited domestic linkages, and are exposed to price volatility.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Other Data points:</a:t>
            </a:r>
          </a:p>
          <a:p>
            <a:r>
              <a:rPr lang="en-US" dirty="0"/>
              <a:t>Less complex, low volume or limited number of products</a:t>
            </a:r>
          </a:p>
          <a:p>
            <a:r>
              <a:rPr lang="en-US" dirty="0"/>
              <a:t>Harvard Atlas - No. of products added (2008-2023):</a:t>
            </a:r>
          </a:p>
          <a:p>
            <a:r>
              <a:rPr lang="en-US" dirty="0"/>
              <a:t>Rwanda 12</a:t>
            </a:r>
          </a:p>
          <a:p>
            <a:r>
              <a:rPr lang="en-US" dirty="0"/>
              <a:t>Kenya 16</a:t>
            </a:r>
          </a:p>
          <a:p>
            <a:r>
              <a:rPr lang="en-US" dirty="0"/>
              <a:t>Ethiopia 22</a:t>
            </a:r>
          </a:p>
          <a:p>
            <a:r>
              <a:rPr lang="en-US" dirty="0"/>
              <a:t>Tanzania 23</a:t>
            </a:r>
          </a:p>
          <a:p>
            <a:r>
              <a:rPr lang="en-US" dirty="0"/>
              <a:t>Uganda 32</a:t>
            </a:r>
          </a:p>
          <a:p>
            <a:endParaRPr lang="en-US" dirty="0"/>
          </a:p>
          <a:p>
            <a:r>
              <a:rPr lang="en-US" sz="1200" b="0" i="0" u="none" strike="noStrike" kern="1200" baseline="0" dirty="0">
                <a:solidFill>
                  <a:schemeClr val="tx1"/>
                </a:solidFill>
                <a:latin typeface="+mn-lt"/>
                <a:ea typeface="+mn-ea"/>
                <a:cs typeface="+mn-cs"/>
              </a:rPr>
              <a:t>New analytical decompositions of trade costs reveals that the dominant frictions costs are not tariffs but unilateral, or behind-the border, and regulatory barriers. About 60% of total trade costs stem from unilateral sources. These arise mainly from domestic institutional constraints: customs clearance inefficiencies, unaligned regulatory frameworks, sub-optimal logistics services, transit fragmentation and poor infrastructure. Second key sources of frictions are bilateral frictions at border posts including divergent product standards, non-mutual recognition of licenses and permits, and weak transit regimes further compound the problem.</a:t>
            </a:r>
          </a:p>
          <a:p>
            <a:endParaRPr lang="en-US" b="1" dirty="0"/>
          </a:p>
          <a:p>
            <a:r>
              <a:rPr lang="en-US" b="1" dirty="0"/>
              <a:t>Data sources:</a:t>
            </a:r>
            <a:endParaRPr lang="en-US" dirty="0"/>
          </a:p>
          <a:p>
            <a:r>
              <a:rPr lang="en-US" dirty="0"/>
              <a:t>1.3x diversification: The trade index of Global Economic Diversification Index (EDI) </a:t>
            </a:r>
            <a:r>
              <a:rPr lang="en-US" dirty="0">
                <a:hlinkClick r:id="rId3"/>
              </a:rPr>
              <a:t>https://economicdiversification.com/region/sub-saharan-africa/</a:t>
            </a:r>
            <a:endParaRPr lang="en-US" dirty="0"/>
          </a:p>
          <a:p>
            <a:r>
              <a:rPr lang="en-US" dirty="0"/>
              <a:t>1091.83/11= 99.25 East Asia average (Malaysia, Mongolia, Philippines, Singapore, Thailand, Vietnam, Cambodia, China, Indonesia, Japan, Korea)</a:t>
            </a:r>
          </a:p>
          <a:p>
            <a:r>
              <a:rPr lang="en-US" dirty="0"/>
              <a:t>384.81/5 = 76.96 Average for project countries where data is available.  (Uganda, Tanzania, Rwanda, Kenya, Ethiopia)</a:t>
            </a:r>
          </a:p>
          <a:p>
            <a:r>
              <a:rPr lang="en-US" dirty="0"/>
              <a:t>40% time: Kenya Economic Update June 2024. (Kenya)</a:t>
            </a:r>
          </a:p>
          <a:p>
            <a:r>
              <a:rPr lang="en-US" dirty="0"/>
              <a:t>FDI stock: Africa East FDI analysis (Kenya, Ethiopia, Rwanda, South Sudan and Djibouti)</a:t>
            </a:r>
          </a:p>
          <a:p>
            <a:r>
              <a:rPr lang="en-US" dirty="0"/>
              <a:t>Private credit: World development indicators. Private sector credit by country: Kenya (31.6) Rwanda (22.6) South Sudan (5.4) Uganda (14.4) SSA (29.7) Tanzania (16.8)</a:t>
            </a:r>
          </a:p>
          <a:p>
            <a:endParaRPr lang="en-US" dirty="0"/>
          </a:p>
          <a:p>
            <a:endParaRPr lang="en-US" dirty="0"/>
          </a:p>
        </p:txBody>
      </p:sp>
      <p:sp>
        <p:nvSpPr>
          <p:cNvPr id="4" name="Slide Number Placeholder 3">
            <a:extLst>
              <a:ext uri="{FF2B5EF4-FFF2-40B4-BE49-F238E27FC236}">
                <a16:creationId xmlns:a16="http://schemas.microsoft.com/office/drawing/2014/main" id="{60B1F371-3D8E-D24E-EBAB-A1659D82D3D3}"/>
              </a:ext>
            </a:extLst>
          </p:cNvPr>
          <p:cNvSpPr>
            <a:spLocks noGrp="1"/>
          </p:cNvSpPr>
          <p:nvPr>
            <p:ph type="sldNum" sz="quarter" idx="5"/>
          </p:nvPr>
        </p:nvSpPr>
        <p:spPr/>
        <p:txBody>
          <a:bodyPr/>
          <a:lstStyle/>
          <a:p>
            <a:fld id="{A14D49F6-D7D7-4CFF-81B3-98E173778061}" type="slidenum">
              <a:rPr lang="en-US" smtClean="0"/>
              <a:t>2</a:t>
            </a:fld>
            <a:endParaRPr lang="en-US"/>
          </a:p>
        </p:txBody>
      </p:sp>
    </p:spTree>
    <p:extLst>
      <p:ext uri="{BB962C8B-B14F-4D97-AF65-F5344CB8AC3E}">
        <p14:creationId xmlns:p14="http://schemas.microsoft.com/office/powerpoint/2010/main" val="14968034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sz="1200" b="0" i="0" u="none" strike="noStrike" kern="1200" baseline="0" dirty="0">
                <a:solidFill>
                  <a:schemeClr val="tx1"/>
                </a:solidFill>
                <a:latin typeface="+mn-lt"/>
                <a:ea typeface="+mn-ea"/>
                <a:cs typeface="+mn-cs"/>
              </a:rPr>
              <a:t>1. For African countries historically marginalized in global production networks, this fragmentation could reinforce exclusion, unless they reposition themselves through regional hubs of production and trade</a:t>
            </a:r>
            <a:r>
              <a:rPr lang="en-US"/>
              <a:t>.</a:t>
            </a:r>
            <a:endParaRPr lang="en-US" sz="1200" b="0" i="0" u="none" strike="noStrike" kern="1200" baseline="0">
              <a:solidFill>
                <a:schemeClr val="tx1"/>
              </a:solidFill>
              <a:latin typeface="+mn-lt"/>
            </a:endParaRPr>
          </a:p>
          <a:p>
            <a:r>
              <a:rPr lang="en-US" sz="1200" b="0" i="0" u="none" strike="noStrike" kern="1200" baseline="0" dirty="0">
                <a:solidFill>
                  <a:schemeClr val="tx1"/>
                </a:solidFill>
                <a:latin typeface="+mn-lt"/>
                <a:ea typeface="+mn-ea"/>
                <a:cs typeface="+mn-cs"/>
              </a:rPr>
              <a:t>The evidence shows that countries with stronger regional integration are also better positioned to integrate globally. Regional integration provides the scale and connectivity needed to increase competitiveness in global markets. Africa, more than any other region, remains acutely vulnerable to external trade shocks. The recent withdrawal of AGOA benefits.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2. Phase II and III protocols covering competition, investment, digital trade, and e-commerce provide the scaffolding for a deeper continental agreement. But success depends on three design principles: allowing variable geometry to let frontrunners lead, making commitments binding and monitored, and building flexibility into implementation without sacrificing ambition.</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3. Though smaller in volume (15-17% of exports), intra-African trade is more diversified and more manufacturing, featuring a significantly higher share of processed agriculture and foods, textiles, light manufactures, and transport equipment. This trade composition has higher potential for creating jobs, fostering innovation, and developing industrial capabilities.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4.</a:t>
            </a:r>
            <a:r>
              <a:rPr lang="en-US" dirty="0"/>
              <a:t> Regional integration addresses this structural limitation by pooling demand, lowering average production costs, and enabling the emergence of regional value chains (RVCs). Particularly in sectors—such as agro-processing, automotive components, and light manufacturing— that would be otherwise subscale at the national level</a:t>
            </a:r>
            <a:endParaRPr lang="en-US"/>
          </a:p>
          <a:p>
            <a:endParaRPr lang="en-US" dirty="0"/>
          </a:p>
        </p:txBody>
      </p:sp>
      <p:sp>
        <p:nvSpPr>
          <p:cNvPr id="4" name="Slide Number Placeholder 3"/>
          <p:cNvSpPr>
            <a:spLocks noGrp="1"/>
          </p:cNvSpPr>
          <p:nvPr>
            <p:ph type="sldNum" sz="quarter" idx="5"/>
          </p:nvPr>
        </p:nvSpPr>
        <p:spPr/>
        <p:txBody>
          <a:bodyPr/>
          <a:lstStyle/>
          <a:p>
            <a:fld id="{A14D49F6-D7D7-4CFF-81B3-98E173778061}" type="slidenum">
              <a:rPr lang="en-US" smtClean="0"/>
              <a:t>3</a:t>
            </a:fld>
            <a:endParaRPr lang="en-US"/>
          </a:p>
        </p:txBody>
      </p:sp>
    </p:spTree>
    <p:extLst>
      <p:ext uri="{BB962C8B-B14F-4D97-AF65-F5344CB8AC3E}">
        <p14:creationId xmlns:p14="http://schemas.microsoft.com/office/powerpoint/2010/main" val="5119050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Interoperability is the operating system of integration. It is the capacity of data, goods, finance, regulation, logistics, and institutions to operate seamlessly across borders.</a:t>
            </a: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A14D49F6-D7D7-4CFF-81B3-98E173778061}" type="slidenum">
              <a:rPr lang="en-US" smtClean="0"/>
              <a:t>4</a:t>
            </a:fld>
            <a:endParaRPr lang="en-US"/>
          </a:p>
        </p:txBody>
      </p:sp>
    </p:spTree>
    <p:extLst>
      <p:ext uri="{BB962C8B-B14F-4D97-AF65-F5344CB8AC3E}">
        <p14:creationId xmlns:p14="http://schemas.microsoft.com/office/powerpoint/2010/main" val="31786434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14D49F6-D7D7-4CFF-81B3-98E173778061}" type="slidenum">
              <a:rPr lang="en-US" smtClean="0"/>
              <a:t>5</a:t>
            </a:fld>
            <a:endParaRPr lang="en-US"/>
          </a:p>
        </p:txBody>
      </p:sp>
    </p:spTree>
    <p:extLst>
      <p:ext uri="{BB962C8B-B14F-4D97-AF65-F5344CB8AC3E}">
        <p14:creationId xmlns:p14="http://schemas.microsoft.com/office/powerpoint/2010/main" val="23664148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6E877-9EFF-5146-82DB-183CC5F297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02672A-0086-5D70-4636-F5C020CCE2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20D2DA-E765-1B57-4445-A221974775E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A96F527-7D1A-68C1-8099-0B9396D65418}"/>
              </a:ext>
            </a:extLst>
          </p:cNvPr>
          <p:cNvSpPr>
            <a:spLocks noGrp="1"/>
          </p:cNvSpPr>
          <p:nvPr>
            <p:ph type="sldNum" sz="quarter" idx="5"/>
          </p:nvPr>
        </p:nvSpPr>
        <p:spPr/>
        <p:txBody>
          <a:bodyPr/>
          <a:lstStyle/>
          <a:p>
            <a:fld id="{A14D49F6-D7D7-4CFF-81B3-98E173778061}" type="slidenum">
              <a:rPr lang="en-US" smtClean="0"/>
              <a:t>6</a:t>
            </a:fld>
            <a:endParaRPr lang="en-US"/>
          </a:p>
        </p:txBody>
      </p:sp>
    </p:spTree>
    <p:extLst>
      <p:ext uri="{BB962C8B-B14F-4D97-AF65-F5344CB8AC3E}">
        <p14:creationId xmlns:p14="http://schemas.microsoft.com/office/powerpoint/2010/main" val="17046741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mj-lt"/>
              <a:buNone/>
            </a:pPr>
            <a:r>
              <a:rPr lang="en-US" sz="1200" b="0" i="0" kern="1200" dirty="0">
                <a:solidFill>
                  <a:schemeClr val="tx1"/>
                </a:solidFill>
                <a:effectLst/>
                <a:latin typeface="+mn-lt"/>
                <a:ea typeface="+mn-ea"/>
                <a:cs typeface="+mn-cs"/>
              </a:rPr>
              <a:t>Roadmap’s 14 goals</a:t>
            </a:r>
          </a:p>
          <a:p>
            <a:pPr marL="228600" lvl="0" indent="-228600">
              <a:buFont typeface="+mj-lt"/>
              <a:buAutoNum type="arabicPeriod"/>
            </a:pPr>
            <a:r>
              <a:rPr lang="en-US" sz="1200" b="0" i="0" kern="1200" dirty="0">
                <a:solidFill>
                  <a:schemeClr val="tx1"/>
                </a:solidFill>
                <a:effectLst/>
                <a:latin typeface="+mn-lt"/>
                <a:ea typeface="+mn-ea"/>
                <a:cs typeface="+mn-cs"/>
              </a:rPr>
              <a:t>Strengthen collaboration mechanisms for NTB identification, reporting, and resolution through a permanent regional coordination platform.</a:t>
            </a:r>
          </a:p>
          <a:p>
            <a:pPr marL="228600" lvl="0" indent="-228600">
              <a:buFont typeface="+mj-lt"/>
              <a:buAutoNum type="arabicPeriod"/>
            </a:pPr>
            <a:r>
              <a:rPr lang="en-US" sz="1200" b="0" i="0" kern="1200" dirty="0">
                <a:solidFill>
                  <a:schemeClr val="tx1"/>
                </a:solidFill>
                <a:effectLst/>
                <a:latin typeface="+mn-lt"/>
                <a:ea typeface="+mn-ea"/>
                <a:cs typeface="+mn-cs"/>
              </a:rPr>
              <a:t>Implement Simplified Trade Regimes (STRs) at </a:t>
            </a:r>
            <a:r>
              <a:rPr lang="en-US" sz="1200" b="0" i="0" kern="1200" dirty="0" err="1">
                <a:solidFill>
                  <a:schemeClr val="tx1"/>
                </a:solidFill>
                <a:effectLst/>
                <a:latin typeface="+mn-lt"/>
                <a:ea typeface="+mn-ea"/>
                <a:cs typeface="+mn-cs"/>
              </a:rPr>
              <a:t>HoAI</a:t>
            </a:r>
            <a:r>
              <a:rPr lang="en-US" sz="1200" b="0" i="0" kern="1200" dirty="0">
                <a:solidFill>
                  <a:schemeClr val="tx1"/>
                </a:solidFill>
                <a:effectLst/>
                <a:latin typeface="+mn-lt"/>
                <a:ea typeface="+mn-ea"/>
                <a:cs typeface="+mn-cs"/>
              </a:rPr>
              <a:t> borders to facilitate small-scale cross-border trade, with particular focus on women traders.</a:t>
            </a:r>
          </a:p>
          <a:p>
            <a:pPr marL="228600" lvl="0" indent="-228600">
              <a:buFont typeface="+mj-lt"/>
              <a:buAutoNum type="arabicPeriod"/>
            </a:pPr>
            <a:r>
              <a:rPr lang="en-US" sz="1200" b="0" i="0" kern="1200" dirty="0">
                <a:solidFill>
                  <a:schemeClr val="tx1"/>
                </a:solidFill>
                <a:effectLst/>
                <a:latin typeface="+mn-lt"/>
                <a:ea typeface="+mn-ea"/>
                <a:cs typeface="+mn-cs"/>
              </a:rPr>
              <a:t>Develop a regional portal connecting national Trade Information Portals into a single interoperable access point for traders.</a:t>
            </a:r>
          </a:p>
          <a:p>
            <a:pPr marL="228600" lvl="0" indent="-228600">
              <a:buFont typeface="+mj-lt"/>
              <a:buAutoNum type="arabicPeriod"/>
            </a:pPr>
            <a:r>
              <a:rPr lang="en-US" sz="1200" b="0" i="0" kern="1200" dirty="0">
                <a:solidFill>
                  <a:schemeClr val="tx1"/>
                </a:solidFill>
                <a:effectLst/>
                <a:latin typeface="+mn-lt"/>
                <a:ea typeface="+mn-ea"/>
                <a:cs typeface="+mn-cs"/>
              </a:rPr>
              <a:t>Conduct joint Time Release Studies (TRS++) at priority border posts and develop joint action plans based on findings.</a:t>
            </a:r>
          </a:p>
          <a:p>
            <a:pPr marL="228600" lvl="0" indent="-228600">
              <a:buFont typeface="+mj-lt"/>
              <a:buAutoNum type="arabicPeriod"/>
            </a:pPr>
            <a:r>
              <a:rPr lang="en-US" sz="1200" b="0" i="0" kern="1200" dirty="0">
                <a:solidFill>
                  <a:schemeClr val="tx1"/>
                </a:solidFill>
                <a:effectLst/>
                <a:latin typeface="+mn-lt"/>
                <a:ea typeface="+mn-ea"/>
                <a:cs typeface="+mn-cs"/>
              </a:rPr>
              <a:t>Establish mutual recognition of cross-border road transport permits to reduce administrative barriers along regional corridors.</a:t>
            </a:r>
          </a:p>
          <a:p>
            <a:pPr marL="228600" lvl="0" indent="-228600">
              <a:buFont typeface="+mj-lt"/>
              <a:buAutoNum type="arabicPeriod"/>
            </a:pPr>
            <a:r>
              <a:rPr lang="en-US" sz="1200" b="0" i="0" kern="1200" dirty="0">
                <a:solidFill>
                  <a:schemeClr val="tx1"/>
                </a:solidFill>
                <a:effectLst/>
                <a:latin typeface="+mn-lt"/>
                <a:ea typeface="+mn-ea"/>
                <a:cs typeface="+mn-cs"/>
              </a:rPr>
              <a:t>Establish interoperable Electronic Cargo Tracking System (ECTS) frameworks for end-to-end monitoring of goods along strategic corridors.</a:t>
            </a:r>
          </a:p>
          <a:p>
            <a:pPr marL="228600" lvl="0" indent="-228600">
              <a:buFont typeface="+mj-lt"/>
              <a:buAutoNum type="arabicPeriod"/>
            </a:pPr>
            <a:r>
              <a:rPr lang="en-US" sz="1200" b="0" i="0" kern="1200" dirty="0">
                <a:solidFill>
                  <a:schemeClr val="tx1"/>
                </a:solidFill>
                <a:effectLst/>
                <a:latin typeface="+mn-lt"/>
                <a:ea typeface="+mn-ea"/>
                <a:cs typeface="+mn-cs"/>
              </a:rPr>
              <a:t>Develop a Regional Road Corridor Management Information System (RRCMIS) to monitor the condition and performance of priority trade corridors.</a:t>
            </a:r>
          </a:p>
          <a:p>
            <a:pPr marL="228600" lvl="0" indent="-228600">
              <a:buFont typeface="+mj-lt"/>
              <a:buAutoNum type="arabicPeriod"/>
            </a:pPr>
            <a:r>
              <a:rPr lang="en-US" sz="1200" b="0" i="0" kern="1200" dirty="0">
                <a:solidFill>
                  <a:schemeClr val="tx1"/>
                </a:solidFill>
                <a:effectLst/>
                <a:latin typeface="+mn-lt"/>
                <a:ea typeface="+mn-ea"/>
                <a:cs typeface="+mn-cs"/>
              </a:rPr>
              <a:t>Establish a Regional Border Management Coordination Forum and institutionalize Joint Border Committees at </a:t>
            </a:r>
            <a:r>
              <a:rPr lang="en-US" sz="1200" b="0" i="0" kern="1200" dirty="0" err="1">
                <a:solidFill>
                  <a:schemeClr val="tx1"/>
                </a:solidFill>
                <a:effectLst/>
                <a:latin typeface="+mn-lt"/>
                <a:ea typeface="+mn-ea"/>
                <a:cs typeface="+mn-cs"/>
              </a:rPr>
              <a:t>HoAI</a:t>
            </a:r>
            <a:r>
              <a:rPr lang="en-US" sz="1200" b="0" i="0" kern="1200" dirty="0">
                <a:solidFill>
                  <a:schemeClr val="tx1"/>
                </a:solidFill>
                <a:effectLst/>
                <a:latin typeface="+mn-lt"/>
                <a:ea typeface="+mn-ea"/>
                <a:cs typeface="+mn-cs"/>
              </a:rPr>
              <a:t> border posts.</a:t>
            </a:r>
          </a:p>
          <a:p>
            <a:pPr marL="228600" lvl="0" indent="-228600">
              <a:buFont typeface="+mj-lt"/>
              <a:buAutoNum type="arabicPeriod"/>
            </a:pPr>
            <a:r>
              <a:rPr lang="en-US" sz="1200" b="0" i="0" kern="1200" dirty="0">
                <a:solidFill>
                  <a:schemeClr val="tx1"/>
                </a:solidFill>
                <a:effectLst/>
                <a:latin typeface="+mn-lt"/>
                <a:ea typeface="+mn-ea"/>
                <a:cs typeface="+mn-cs"/>
              </a:rPr>
              <a:t>Establish a regional framework for cross-border data sharing and interoperability among customs and border agencies.</a:t>
            </a:r>
          </a:p>
          <a:p>
            <a:pPr marL="228600" lvl="0" indent="-228600">
              <a:buFont typeface="+mj-lt"/>
              <a:buAutoNum type="arabicPeriod"/>
            </a:pPr>
            <a:r>
              <a:rPr lang="en-US" sz="1200" b="0" i="0" kern="1200" dirty="0">
                <a:solidFill>
                  <a:schemeClr val="tx1"/>
                </a:solidFill>
                <a:effectLst/>
                <a:latin typeface="+mn-lt"/>
                <a:ea typeface="+mn-ea"/>
                <a:cs typeface="+mn-cs"/>
              </a:rPr>
              <a:t>Develop dedicated fast-track lanes for Authorized Economic Operators (AEOs) and progressively establish a regional AEO+ mutual recognition </a:t>
            </a:r>
            <a:r>
              <a:rPr lang="en-US" sz="1200" b="0" i="0" kern="1200" dirty="0" err="1">
                <a:solidFill>
                  <a:schemeClr val="tx1"/>
                </a:solidFill>
                <a:effectLst/>
                <a:latin typeface="+mn-lt"/>
                <a:ea typeface="+mn-ea"/>
                <a:cs typeface="+mn-cs"/>
              </a:rPr>
              <a:t>programme</a:t>
            </a:r>
            <a:r>
              <a:rPr lang="en-US" sz="1200" b="0" i="0" kern="1200" dirty="0">
                <a:solidFill>
                  <a:schemeClr val="tx1"/>
                </a:solidFill>
                <a:effectLst/>
                <a:latin typeface="+mn-lt"/>
                <a:ea typeface="+mn-ea"/>
                <a:cs typeface="+mn-cs"/>
              </a:rPr>
              <a:t>.</a:t>
            </a:r>
          </a:p>
          <a:p>
            <a:pPr marL="228600" lvl="0" indent="-228600">
              <a:buFont typeface="+mj-lt"/>
              <a:buAutoNum type="arabicPeriod"/>
            </a:pPr>
            <a:r>
              <a:rPr lang="en-US" sz="1200" b="0" i="0" kern="1200" dirty="0">
                <a:solidFill>
                  <a:schemeClr val="tx1"/>
                </a:solidFill>
                <a:effectLst/>
                <a:latin typeface="+mn-lt"/>
                <a:ea typeface="+mn-ea"/>
                <a:cs typeface="+mn-cs"/>
              </a:rPr>
              <a:t>Establish a regional framework for interoperable digital payments for customs duties, border fees, and other cross-border charges.</a:t>
            </a:r>
          </a:p>
          <a:p>
            <a:pPr marL="228600" lvl="0" indent="-228600">
              <a:buFont typeface="+mj-lt"/>
              <a:buAutoNum type="arabicPeriod"/>
            </a:pPr>
            <a:r>
              <a:rPr lang="en-US" sz="1200" b="0" i="0" kern="1200" dirty="0">
                <a:solidFill>
                  <a:schemeClr val="tx1"/>
                </a:solidFill>
                <a:effectLst/>
                <a:latin typeface="+mn-lt"/>
                <a:ea typeface="+mn-ea"/>
                <a:cs typeface="+mn-cs"/>
              </a:rPr>
              <a:t>Support the full operationalization of the DESSU Corridor Authority and Transport Observatory.</a:t>
            </a:r>
          </a:p>
          <a:p>
            <a:pPr marL="228600" lvl="0" indent="-228600">
              <a:buFont typeface="+mj-lt"/>
              <a:buAutoNum type="arabicPeriod"/>
            </a:pPr>
            <a:r>
              <a:rPr lang="en-US" sz="1200" b="0" i="0" kern="1200" dirty="0">
                <a:solidFill>
                  <a:schemeClr val="tx1"/>
                </a:solidFill>
                <a:effectLst/>
                <a:latin typeface="+mn-lt"/>
                <a:ea typeface="+mn-ea"/>
                <a:cs typeface="+mn-cs"/>
              </a:rPr>
              <a:t>Support implementation of AfCFTA Protocols through coordinated regulatory alignment and institutional capacity building.</a:t>
            </a:r>
          </a:p>
          <a:p>
            <a:pPr marL="228600" lvl="0" indent="-228600">
              <a:buFont typeface="+mj-lt"/>
              <a:buAutoNum type="arabicPeriod"/>
            </a:pPr>
            <a:r>
              <a:rPr lang="en-US" sz="1200" b="0" i="0" kern="1200" dirty="0">
                <a:solidFill>
                  <a:schemeClr val="tx1"/>
                </a:solidFill>
                <a:effectLst/>
                <a:latin typeface="+mn-lt"/>
                <a:ea typeface="+mn-ea"/>
                <a:cs typeface="+mn-cs"/>
              </a:rPr>
              <a:t>Optimize Pre-Arrival Processing (PAP) systems to accelerate cargo clearance and improve predictability of trade flows.</a:t>
            </a:r>
          </a:p>
          <a:p>
            <a:endParaRPr lang="en-US" dirty="0"/>
          </a:p>
        </p:txBody>
      </p:sp>
      <p:sp>
        <p:nvSpPr>
          <p:cNvPr id="4" name="Slide Number Placeholder 3"/>
          <p:cNvSpPr>
            <a:spLocks noGrp="1"/>
          </p:cNvSpPr>
          <p:nvPr>
            <p:ph type="sldNum" sz="quarter" idx="5"/>
          </p:nvPr>
        </p:nvSpPr>
        <p:spPr/>
        <p:txBody>
          <a:bodyPr/>
          <a:lstStyle/>
          <a:p>
            <a:fld id="{448CC9A9-76C8-443A-803C-EEF384DE1F56}" type="slidenum">
              <a:rPr lang="en-US" smtClean="0"/>
              <a:t>7</a:t>
            </a:fld>
            <a:endParaRPr lang="en-US"/>
          </a:p>
        </p:txBody>
      </p:sp>
    </p:spTree>
    <p:extLst>
      <p:ext uri="{BB962C8B-B14F-4D97-AF65-F5344CB8AC3E}">
        <p14:creationId xmlns:p14="http://schemas.microsoft.com/office/powerpoint/2010/main" val="17671491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D6105-7093-B995-3A48-05AC36CF8B5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6F6A2EF-24C0-A5BE-3961-33B84B6E2B3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BDDB1C8-7B65-8ED7-0509-AEFCAD13FAA3}"/>
              </a:ext>
            </a:extLst>
          </p:cNvPr>
          <p:cNvSpPr>
            <a:spLocks noGrp="1"/>
          </p:cNvSpPr>
          <p:nvPr>
            <p:ph type="dt" sz="half" idx="10"/>
          </p:nvPr>
        </p:nvSpPr>
        <p:spPr/>
        <p:txBody>
          <a:bodyPr/>
          <a:lstStyle/>
          <a:p>
            <a:fld id="{6727B893-5B81-44E1-B0DF-2D2B139D2C08}" type="datetimeFigureOut">
              <a:rPr lang="en-US" smtClean="0"/>
              <a:t>9/4/2026</a:t>
            </a:fld>
            <a:endParaRPr lang="en-US"/>
          </a:p>
        </p:txBody>
      </p:sp>
      <p:sp>
        <p:nvSpPr>
          <p:cNvPr id="5" name="Footer Placeholder 4">
            <a:extLst>
              <a:ext uri="{FF2B5EF4-FFF2-40B4-BE49-F238E27FC236}">
                <a16:creationId xmlns:a16="http://schemas.microsoft.com/office/drawing/2014/main" id="{6631314C-5FBB-AAF1-75B3-040D24A2BF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ADD1DC-1360-FA67-E58D-7229E148C267}"/>
              </a:ext>
            </a:extLst>
          </p:cNvPr>
          <p:cNvSpPr>
            <a:spLocks noGrp="1"/>
          </p:cNvSpPr>
          <p:nvPr>
            <p:ph type="sldNum" sz="quarter" idx="12"/>
          </p:nvPr>
        </p:nvSpPr>
        <p:spPr/>
        <p:txBody>
          <a:bodyPr/>
          <a:lstStyle/>
          <a:p>
            <a:fld id="{387C8A1E-90A1-43F5-980A-5AAF5534FA3A}" type="slidenum">
              <a:rPr lang="en-US" smtClean="0"/>
              <a:t>‹#›</a:t>
            </a:fld>
            <a:endParaRPr lang="en-US"/>
          </a:p>
        </p:txBody>
      </p:sp>
    </p:spTree>
    <p:extLst>
      <p:ext uri="{BB962C8B-B14F-4D97-AF65-F5344CB8AC3E}">
        <p14:creationId xmlns:p14="http://schemas.microsoft.com/office/powerpoint/2010/main" val="9354730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E6502-DACE-A063-0D64-D22E061223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64A84F-B657-644A-1CEA-171FCFA33E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FCA205-D4B7-7230-357C-DFA72B9E6328}"/>
              </a:ext>
            </a:extLst>
          </p:cNvPr>
          <p:cNvSpPr>
            <a:spLocks noGrp="1"/>
          </p:cNvSpPr>
          <p:nvPr>
            <p:ph type="dt" sz="half" idx="10"/>
          </p:nvPr>
        </p:nvSpPr>
        <p:spPr/>
        <p:txBody>
          <a:bodyPr/>
          <a:lstStyle/>
          <a:p>
            <a:fld id="{6727B893-5B81-44E1-B0DF-2D2B139D2C08}" type="datetimeFigureOut">
              <a:rPr lang="en-US" smtClean="0"/>
              <a:t>9/4/2026</a:t>
            </a:fld>
            <a:endParaRPr lang="en-US"/>
          </a:p>
        </p:txBody>
      </p:sp>
      <p:sp>
        <p:nvSpPr>
          <p:cNvPr id="5" name="Footer Placeholder 4">
            <a:extLst>
              <a:ext uri="{FF2B5EF4-FFF2-40B4-BE49-F238E27FC236}">
                <a16:creationId xmlns:a16="http://schemas.microsoft.com/office/drawing/2014/main" id="{2A32A1C6-E728-E121-F119-D367BD7029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D9B081-F97B-5853-9FD8-B024438A1EB3}"/>
              </a:ext>
            </a:extLst>
          </p:cNvPr>
          <p:cNvSpPr>
            <a:spLocks noGrp="1"/>
          </p:cNvSpPr>
          <p:nvPr>
            <p:ph type="sldNum" sz="quarter" idx="12"/>
          </p:nvPr>
        </p:nvSpPr>
        <p:spPr/>
        <p:txBody>
          <a:bodyPr/>
          <a:lstStyle/>
          <a:p>
            <a:fld id="{387C8A1E-90A1-43F5-980A-5AAF5534FA3A}" type="slidenum">
              <a:rPr lang="en-US" smtClean="0"/>
              <a:t>‹#›</a:t>
            </a:fld>
            <a:endParaRPr lang="en-US"/>
          </a:p>
        </p:txBody>
      </p:sp>
    </p:spTree>
    <p:extLst>
      <p:ext uri="{BB962C8B-B14F-4D97-AF65-F5344CB8AC3E}">
        <p14:creationId xmlns:p14="http://schemas.microsoft.com/office/powerpoint/2010/main" val="27510023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D87ED-8C5B-FE77-955D-C8D96C8C130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B55DB56-D27A-9281-7BAC-5189E750A14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D8F8064-F81D-EE7F-9B14-1B5DD0F790D6}"/>
              </a:ext>
            </a:extLst>
          </p:cNvPr>
          <p:cNvSpPr>
            <a:spLocks noGrp="1"/>
          </p:cNvSpPr>
          <p:nvPr>
            <p:ph type="dt" sz="half" idx="10"/>
          </p:nvPr>
        </p:nvSpPr>
        <p:spPr/>
        <p:txBody>
          <a:bodyPr/>
          <a:lstStyle/>
          <a:p>
            <a:fld id="{6727B893-5B81-44E1-B0DF-2D2B139D2C08}" type="datetimeFigureOut">
              <a:rPr lang="en-US" smtClean="0"/>
              <a:t>9/4/2026</a:t>
            </a:fld>
            <a:endParaRPr lang="en-US"/>
          </a:p>
        </p:txBody>
      </p:sp>
      <p:sp>
        <p:nvSpPr>
          <p:cNvPr id="5" name="Footer Placeholder 4">
            <a:extLst>
              <a:ext uri="{FF2B5EF4-FFF2-40B4-BE49-F238E27FC236}">
                <a16:creationId xmlns:a16="http://schemas.microsoft.com/office/drawing/2014/main" id="{62D1D0DF-FE85-BB9E-6ECB-7365CB34B2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88EE85-B255-EBD1-6690-B1E44D6C7DCE}"/>
              </a:ext>
            </a:extLst>
          </p:cNvPr>
          <p:cNvSpPr>
            <a:spLocks noGrp="1"/>
          </p:cNvSpPr>
          <p:nvPr>
            <p:ph type="sldNum" sz="quarter" idx="12"/>
          </p:nvPr>
        </p:nvSpPr>
        <p:spPr/>
        <p:txBody>
          <a:bodyPr/>
          <a:lstStyle/>
          <a:p>
            <a:fld id="{387C8A1E-90A1-43F5-980A-5AAF5534FA3A}" type="slidenum">
              <a:rPr lang="en-US" smtClean="0"/>
              <a:t>‹#›</a:t>
            </a:fld>
            <a:endParaRPr lang="en-US"/>
          </a:p>
        </p:txBody>
      </p:sp>
    </p:spTree>
    <p:extLst>
      <p:ext uri="{BB962C8B-B14F-4D97-AF65-F5344CB8AC3E}">
        <p14:creationId xmlns:p14="http://schemas.microsoft.com/office/powerpoint/2010/main" val="33733920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61A9C-0BC0-A5B2-C2A1-BB2CDDA55D2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98B310-949A-0D3A-A546-462ED4C41C1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EA5D573-9CAB-DAC2-4BFD-F8A30269758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373427F-B435-6AE1-6F8C-2105DF250753}"/>
              </a:ext>
            </a:extLst>
          </p:cNvPr>
          <p:cNvSpPr>
            <a:spLocks noGrp="1"/>
          </p:cNvSpPr>
          <p:nvPr>
            <p:ph type="dt" sz="half" idx="10"/>
          </p:nvPr>
        </p:nvSpPr>
        <p:spPr/>
        <p:txBody>
          <a:bodyPr/>
          <a:lstStyle/>
          <a:p>
            <a:fld id="{6727B893-5B81-44E1-B0DF-2D2B139D2C08}" type="datetimeFigureOut">
              <a:rPr lang="en-US" smtClean="0"/>
              <a:t>9/4/2026</a:t>
            </a:fld>
            <a:endParaRPr lang="en-US"/>
          </a:p>
        </p:txBody>
      </p:sp>
      <p:sp>
        <p:nvSpPr>
          <p:cNvPr id="6" name="Footer Placeholder 5">
            <a:extLst>
              <a:ext uri="{FF2B5EF4-FFF2-40B4-BE49-F238E27FC236}">
                <a16:creationId xmlns:a16="http://schemas.microsoft.com/office/drawing/2014/main" id="{A9C4D02C-C792-34FE-E369-F2D3B51736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8DDAF0-F8C8-6445-59D0-764534E9B348}"/>
              </a:ext>
            </a:extLst>
          </p:cNvPr>
          <p:cNvSpPr>
            <a:spLocks noGrp="1"/>
          </p:cNvSpPr>
          <p:nvPr>
            <p:ph type="sldNum" sz="quarter" idx="12"/>
          </p:nvPr>
        </p:nvSpPr>
        <p:spPr/>
        <p:txBody>
          <a:bodyPr/>
          <a:lstStyle/>
          <a:p>
            <a:fld id="{387C8A1E-90A1-43F5-980A-5AAF5534FA3A}" type="slidenum">
              <a:rPr lang="en-US" smtClean="0"/>
              <a:t>‹#›</a:t>
            </a:fld>
            <a:endParaRPr lang="en-US"/>
          </a:p>
        </p:txBody>
      </p:sp>
    </p:spTree>
    <p:extLst>
      <p:ext uri="{BB962C8B-B14F-4D97-AF65-F5344CB8AC3E}">
        <p14:creationId xmlns:p14="http://schemas.microsoft.com/office/powerpoint/2010/main" val="1823805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D5204-DB41-8B83-4F17-F90EB8F528F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0874F63-4C6E-F2C0-A261-34510FF7A40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18BF6C5-4F97-5C4C-3977-9F47AD4D3B9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66E9BD-CEA5-657E-55D9-863C3E654F3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4C6FE8C-A759-F049-DD8C-12AD65B3D71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73DF124-6174-AD8F-648C-3FB785486949}"/>
              </a:ext>
            </a:extLst>
          </p:cNvPr>
          <p:cNvSpPr>
            <a:spLocks noGrp="1"/>
          </p:cNvSpPr>
          <p:nvPr>
            <p:ph type="dt" sz="half" idx="10"/>
          </p:nvPr>
        </p:nvSpPr>
        <p:spPr/>
        <p:txBody>
          <a:bodyPr/>
          <a:lstStyle/>
          <a:p>
            <a:fld id="{6727B893-5B81-44E1-B0DF-2D2B139D2C08}" type="datetimeFigureOut">
              <a:rPr lang="en-US" smtClean="0"/>
              <a:t>9/4/2026</a:t>
            </a:fld>
            <a:endParaRPr lang="en-US"/>
          </a:p>
        </p:txBody>
      </p:sp>
      <p:sp>
        <p:nvSpPr>
          <p:cNvPr id="8" name="Footer Placeholder 7">
            <a:extLst>
              <a:ext uri="{FF2B5EF4-FFF2-40B4-BE49-F238E27FC236}">
                <a16:creationId xmlns:a16="http://schemas.microsoft.com/office/drawing/2014/main" id="{1B7CBDA7-CF5C-03B1-5263-69DF8D142B4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ABF35D8-1025-EFB3-049B-FCFD9611FBC2}"/>
              </a:ext>
            </a:extLst>
          </p:cNvPr>
          <p:cNvSpPr>
            <a:spLocks noGrp="1"/>
          </p:cNvSpPr>
          <p:nvPr>
            <p:ph type="sldNum" sz="quarter" idx="12"/>
          </p:nvPr>
        </p:nvSpPr>
        <p:spPr/>
        <p:txBody>
          <a:bodyPr/>
          <a:lstStyle/>
          <a:p>
            <a:fld id="{387C8A1E-90A1-43F5-980A-5AAF5534FA3A}" type="slidenum">
              <a:rPr lang="en-US" smtClean="0"/>
              <a:t>‹#›</a:t>
            </a:fld>
            <a:endParaRPr lang="en-US"/>
          </a:p>
        </p:txBody>
      </p:sp>
    </p:spTree>
    <p:extLst>
      <p:ext uri="{BB962C8B-B14F-4D97-AF65-F5344CB8AC3E}">
        <p14:creationId xmlns:p14="http://schemas.microsoft.com/office/powerpoint/2010/main" val="3365945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9AA54-ED77-BEA7-0D3C-5C7C459B7DF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F9D3EFA-5DAA-A4E4-2C0F-D656E81FBFC1}"/>
              </a:ext>
            </a:extLst>
          </p:cNvPr>
          <p:cNvSpPr>
            <a:spLocks noGrp="1"/>
          </p:cNvSpPr>
          <p:nvPr>
            <p:ph type="dt" sz="half" idx="10"/>
          </p:nvPr>
        </p:nvSpPr>
        <p:spPr/>
        <p:txBody>
          <a:bodyPr/>
          <a:lstStyle/>
          <a:p>
            <a:fld id="{6727B893-5B81-44E1-B0DF-2D2B139D2C08}" type="datetimeFigureOut">
              <a:rPr lang="en-US" smtClean="0"/>
              <a:t>9/4/2026</a:t>
            </a:fld>
            <a:endParaRPr lang="en-US"/>
          </a:p>
        </p:txBody>
      </p:sp>
      <p:sp>
        <p:nvSpPr>
          <p:cNvPr id="4" name="Footer Placeholder 3">
            <a:extLst>
              <a:ext uri="{FF2B5EF4-FFF2-40B4-BE49-F238E27FC236}">
                <a16:creationId xmlns:a16="http://schemas.microsoft.com/office/drawing/2014/main" id="{4D1D026B-DBBB-BCC4-8104-5D5A2B27FAC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B753B25-F7CD-A0FC-2E1C-52E0DAC90135}"/>
              </a:ext>
            </a:extLst>
          </p:cNvPr>
          <p:cNvSpPr>
            <a:spLocks noGrp="1"/>
          </p:cNvSpPr>
          <p:nvPr>
            <p:ph type="sldNum" sz="quarter" idx="12"/>
          </p:nvPr>
        </p:nvSpPr>
        <p:spPr/>
        <p:txBody>
          <a:bodyPr/>
          <a:lstStyle/>
          <a:p>
            <a:fld id="{387C8A1E-90A1-43F5-980A-5AAF5534FA3A}" type="slidenum">
              <a:rPr lang="en-US" smtClean="0"/>
              <a:t>‹#›</a:t>
            </a:fld>
            <a:endParaRPr lang="en-US"/>
          </a:p>
        </p:txBody>
      </p:sp>
    </p:spTree>
    <p:extLst>
      <p:ext uri="{BB962C8B-B14F-4D97-AF65-F5344CB8AC3E}">
        <p14:creationId xmlns:p14="http://schemas.microsoft.com/office/powerpoint/2010/main" val="976493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71A642-BD42-5762-B717-CB0CFB1BE048}"/>
              </a:ext>
            </a:extLst>
          </p:cNvPr>
          <p:cNvSpPr>
            <a:spLocks noGrp="1"/>
          </p:cNvSpPr>
          <p:nvPr>
            <p:ph type="dt" sz="half" idx="10"/>
          </p:nvPr>
        </p:nvSpPr>
        <p:spPr/>
        <p:txBody>
          <a:bodyPr/>
          <a:lstStyle/>
          <a:p>
            <a:fld id="{6727B893-5B81-44E1-B0DF-2D2B139D2C08}" type="datetimeFigureOut">
              <a:rPr lang="en-US" smtClean="0"/>
              <a:t>9/4/2026</a:t>
            </a:fld>
            <a:endParaRPr lang="en-US"/>
          </a:p>
        </p:txBody>
      </p:sp>
      <p:sp>
        <p:nvSpPr>
          <p:cNvPr id="3" name="Footer Placeholder 2">
            <a:extLst>
              <a:ext uri="{FF2B5EF4-FFF2-40B4-BE49-F238E27FC236}">
                <a16:creationId xmlns:a16="http://schemas.microsoft.com/office/drawing/2014/main" id="{B016E05F-678A-F656-B201-46F353A9758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22DF88E-CBD5-2CFA-84B7-2F6A084C0FB7}"/>
              </a:ext>
            </a:extLst>
          </p:cNvPr>
          <p:cNvSpPr>
            <a:spLocks noGrp="1"/>
          </p:cNvSpPr>
          <p:nvPr>
            <p:ph type="sldNum" sz="quarter" idx="12"/>
          </p:nvPr>
        </p:nvSpPr>
        <p:spPr/>
        <p:txBody>
          <a:bodyPr/>
          <a:lstStyle/>
          <a:p>
            <a:fld id="{387C8A1E-90A1-43F5-980A-5AAF5534FA3A}" type="slidenum">
              <a:rPr lang="en-US" smtClean="0"/>
              <a:t>‹#›</a:t>
            </a:fld>
            <a:endParaRPr lang="en-US"/>
          </a:p>
        </p:txBody>
      </p:sp>
    </p:spTree>
    <p:extLst>
      <p:ext uri="{BB962C8B-B14F-4D97-AF65-F5344CB8AC3E}">
        <p14:creationId xmlns:p14="http://schemas.microsoft.com/office/powerpoint/2010/main" val="3606635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6071A-0FCB-D905-D139-1D201FEBCC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51EDF66-D7CB-D194-4A13-2A57AA2BD07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EE206F0-BBA8-70B6-DBC4-86183EE1D8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5D40D7-0173-F0EB-4988-0D77C7C54F32}"/>
              </a:ext>
            </a:extLst>
          </p:cNvPr>
          <p:cNvSpPr>
            <a:spLocks noGrp="1"/>
          </p:cNvSpPr>
          <p:nvPr>
            <p:ph type="dt" sz="half" idx="10"/>
          </p:nvPr>
        </p:nvSpPr>
        <p:spPr/>
        <p:txBody>
          <a:bodyPr/>
          <a:lstStyle/>
          <a:p>
            <a:fld id="{6727B893-5B81-44E1-B0DF-2D2B139D2C08}" type="datetimeFigureOut">
              <a:rPr lang="en-US" smtClean="0"/>
              <a:t>9/4/2026</a:t>
            </a:fld>
            <a:endParaRPr lang="en-US"/>
          </a:p>
        </p:txBody>
      </p:sp>
      <p:sp>
        <p:nvSpPr>
          <p:cNvPr id="6" name="Footer Placeholder 5">
            <a:extLst>
              <a:ext uri="{FF2B5EF4-FFF2-40B4-BE49-F238E27FC236}">
                <a16:creationId xmlns:a16="http://schemas.microsoft.com/office/drawing/2014/main" id="{2E287CA8-C494-2362-154A-3BB9A9D853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D260EB-B92E-74A7-68B7-AC9B3B08CBCF}"/>
              </a:ext>
            </a:extLst>
          </p:cNvPr>
          <p:cNvSpPr>
            <a:spLocks noGrp="1"/>
          </p:cNvSpPr>
          <p:nvPr>
            <p:ph type="sldNum" sz="quarter" idx="12"/>
          </p:nvPr>
        </p:nvSpPr>
        <p:spPr/>
        <p:txBody>
          <a:bodyPr/>
          <a:lstStyle/>
          <a:p>
            <a:fld id="{387C8A1E-90A1-43F5-980A-5AAF5534FA3A}" type="slidenum">
              <a:rPr lang="en-US" smtClean="0"/>
              <a:t>‹#›</a:t>
            </a:fld>
            <a:endParaRPr lang="en-US"/>
          </a:p>
        </p:txBody>
      </p:sp>
    </p:spTree>
    <p:extLst>
      <p:ext uri="{BB962C8B-B14F-4D97-AF65-F5344CB8AC3E}">
        <p14:creationId xmlns:p14="http://schemas.microsoft.com/office/powerpoint/2010/main" val="1608870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5372E-1AA0-400D-C227-3BE10EFB7B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339354A-A788-248C-C606-274AA99C010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77C4440-F6DB-8B23-9FEB-DAC6E8011D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FC0939-41F7-3F1C-C244-D8F451384A4A}"/>
              </a:ext>
            </a:extLst>
          </p:cNvPr>
          <p:cNvSpPr>
            <a:spLocks noGrp="1"/>
          </p:cNvSpPr>
          <p:nvPr>
            <p:ph type="dt" sz="half" idx="10"/>
          </p:nvPr>
        </p:nvSpPr>
        <p:spPr/>
        <p:txBody>
          <a:bodyPr/>
          <a:lstStyle/>
          <a:p>
            <a:fld id="{6727B893-5B81-44E1-B0DF-2D2B139D2C08}" type="datetimeFigureOut">
              <a:rPr lang="en-US" smtClean="0"/>
              <a:t>9/4/2026</a:t>
            </a:fld>
            <a:endParaRPr lang="en-US"/>
          </a:p>
        </p:txBody>
      </p:sp>
      <p:sp>
        <p:nvSpPr>
          <p:cNvPr id="6" name="Footer Placeholder 5">
            <a:extLst>
              <a:ext uri="{FF2B5EF4-FFF2-40B4-BE49-F238E27FC236}">
                <a16:creationId xmlns:a16="http://schemas.microsoft.com/office/drawing/2014/main" id="{195248BF-50A6-7A70-4543-D48C1C2ABC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A634A1-5BE8-93A0-4DDD-E702F8386261}"/>
              </a:ext>
            </a:extLst>
          </p:cNvPr>
          <p:cNvSpPr>
            <a:spLocks noGrp="1"/>
          </p:cNvSpPr>
          <p:nvPr>
            <p:ph type="sldNum" sz="quarter" idx="12"/>
          </p:nvPr>
        </p:nvSpPr>
        <p:spPr/>
        <p:txBody>
          <a:bodyPr/>
          <a:lstStyle/>
          <a:p>
            <a:fld id="{387C8A1E-90A1-43F5-980A-5AAF5534FA3A}" type="slidenum">
              <a:rPr lang="en-US" smtClean="0"/>
              <a:t>‹#›</a:t>
            </a:fld>
            <a:endParaRPr lang="en-US"/>
          </a:p>
        </p:txBody>
      </p:sp>
    </p:spTree>
    <p:extLst>
      <p:ext uri="{BB962C8B-B14F-4D97-AF65-F5344CB8AC3E}">
        <p14:creationId xmlns:p14="http://schemas.microsoft.com/office/powerpoint/2010/main" val="40491460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83D3C-CA87-7794-2A56-E26A3797CEC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1D2449A-1272-8668-DA94-922266983FE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9AF3DA-3495-68EE-6726-8484DCFA4999}"/>
              </a:ext>
            </a:extLst>
          </p:cNvPr>
          <p:cNvSpPr>
            <a:spLocks noGrp="1"/>
          </p:cNvSpPr>
          <p:nvPr>
            <p:ph type="dt" sz="half" idx="10"/>
          </p:nvPr>
        </p:nvSpPr>
        <p:spPr/>
        <p:txBody>
          <a:bodyPr/>
          <a:lstStyle/>
          <a:p>
            <a:fld id="{6727B893-5B81-44E1-B0DF-2D2B139D2C08}" type="datetimeFigureOut">
              <a:rPr lang="en-US" smtClean="0"/>
              <a:t>9/4/2026</a:t>
            </a:fld>
            <a:endParaRPr lang="en-US"/>
          </a:p>
        </p:txBody>
      </p:sp>
      <p:sp>
        <p:nvSpPr>
          <p:cNvPr id="5" name="Footer Placeholder 4">
            <a:extLst>
              <a:ext uri="{FF2B5EF4-FFF2-40B4-BE49-F238E27FC236}">
                <a16:creationId xmlns:a16="http://schemas.microsoft.com/office/drawing/2014/main" id="{BAFD49A3-625E-BDE2-0BB8-DA51BAEF28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7CD4D7-EF6D-F252-A931-6B83228B78D2}"/>
              </a:ext>
            </a:extLst>
          </p:cNvPr>
          <p:cNvSpPr>
            <a:spLocks noGrp="1"/>
          </p:cNvSpPr>
          <p:nvPr>
            <p:ph type="sldNum" sz="quarter" idx="12"/>
          </p:nvPr>
        </p:nvSpPr>
        <p:spPr/>
        <p:txBody>
          <a:bodyPr/>
          <a:lstStyle/>
          <a:p>
            <a:fld id="{387C8A1E-90A1-43F5-980A-5AAF5534FA3A}" type="slidenum">
              <a:rPr lang="en-US" smtClean="0"/>
              <a:t>‹#›</a:t>
            </a:fld>
            <a:endParaRPr lang="en-US"/>
          </a:p>
        </p:txBody>
      </p:sp>
    </p:spTree>
    <p:extLst>
      <p:ext uri="{BB962C8B-B14F-4D97-AF65-F5344CB8AC3E}">
        <p14:creationId xmlns:p14="http://schemas.microsoft.com/office/powerpoint/2010/main" val="4167507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3D399C-7276-046E-0D60-33E99BE5C1B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34EBC5B-FC41-B96A-5C80-0977663BC05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98CFA7-B918-F893-A75B-4F0055760A33}"/>
              </a:ext>
            </a:extLst>
          </p:cNvPr>
          <p:cNvSpPr>
            <a:spLocks noGrp="1"/>
          </p:cNvSpPr>
          <p:nvPr>
            <p:ph type="dt" sz="half" idx="10"/>
          </p:nvPr>
        </p:nvSpPr>
        <p:spPr/>
        <p:txBody>
          <a:bodyPr/>
          <a:lstStyle/>
          <a:p>
            <a:fld id="{6727B893-5B81-44E1-B0DF-2D2B139D2C08}" type="datetimeFigureOut">
              <a:rPr lang="en-US" smtClean="0"/>
              <a:t>9/4/2026</a:t>
            </a:fld>
            <a:endParaRPr lang="en-US"/>
          </a:p>
        </p:txBody>
      </p:sp>
      <p:sp>
        <p:nvSpPr>
          <p:cNvPr id="5" name="Footer Placeholder 4">
            <a:extLst>
              <a:ext uri="{FF2B5EF4-FFF2-40B4-BE49-F238E27FC236}">
                <a16:creationId xmlns:a16="http://schemas.microsoft.com/office/drawing/2014/main" id="{36EF2EB9-1336-17A3-FE69-F99787E3C8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7A81F-714F-70A3-A37A-58329375F96C}"/>
              </a:ext>
            </a:extLst>
          </p:cNvPr>
          <p:cNvSpPr>
            <a:spLocks noGrp="1"/>
          </p:cNvSpPr>
          <p:nvPr>
            <p:ph type="sldNum" sz="quarter" idx="12"/>
          </p:nvPr>
        </p:nvSpPr>
        <p:spPr/>
        <p:txBody>
          <a:bodyPr/>
          <a:lstStyle/>
          <a:p>
            <a:fld id="{387C8A1E-90A1-43F5-980A-5AAF5534FA3A}" type="slidenum">
              <a:rPr lang="en-US" smtClean="0"/>
              <a:t>‹#›</a:t>
            </a:fld>
            <a:endParaRPr lang="en-US"/>
          </a:p>
        </p:txBody>
      </p:sp>
    </p:spTree>
    <p:extLst>
      <p:ext uri="{BB962C8B-B14F-4D97-AF65-F5344CB8AC3E}">
        <p14:creationId xmlns:p14="http://schemas.microsoft.com/office/powerpoint/2010/main" val="24268224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07514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7678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8A014-BD22-E039-0A6E-F8B702C99838}"/>
              </a:ext>
            </a:extLst>
          </p:cNvPr>
          <p:cNvSpPr>
            <a:spLocks noGrp="1"/>
          </p:cNvSpPr>
          <p:nvPr>
            <p:ph type="title"/>
          </p:nvPr>
        </p:nvSpPr>
        <p:spPr>
          <a:xfrm>
            <a:off x="678162" y="220685"/>
            <a:ext cx="10884465" cy="951553"/>
          </a:xfrm>
        </p:spPr>
        <p:txBody>
          <a:bodyPr>
            <a:normAutofit/>
          </a:bodyPr>
          <a:lstStyle>
            <a:lvl1pPr>
              <a:defRPr sz="2800" b="0">
                <a:solidFill>
                  <a:schemeClr val="tx1"/>
                </a:solidFill>
              </a:defRPr>
            </a:lvl1pPr>
          </a:lstStyle>
          <a:p>
            <a:r>
              <a:rPr lang="en-US"/>
              <a:t>Click to edit Master title style</a:t>
            </a:r>
          </a:p>
        </p:txBody>
      </p:sp>
    </p:spTree>
    <p:extLst>
      <p:ext uri="{BB962C8B-B14F-4D97-AF65-F5344CB8AC3E}">
        <p14:creationId xmlns:p14="http://schemas.microsoft.com/office/powerpoint/2010/main" val="36164391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MASTER">
    <p:bg>
      <p:bgPr>
        <a:solidFill>
          <a:srgbClr val="F7F9FB"/>
        </a:solidFill>
        <a:effectLst/>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0B486B"/>
          </a:solidFill>
          <a:ln w="12700">
            <a:solidFill>
              <a:srgbClr val="0B486B"/>
            </a:solidFill>
            <a:prstDash val="solid"/>
          </a:ln>
        </p:spPr>
        <p:txBody>
          <a:bodyPr/>
          <a:lstStyle/>
          <a:p>
            <a:endParaRPr lang="en-US"/>
          </a:p>
        </p:txBody>
      </p:sp>
      <p:sp>
        <p:nvSpPr>
          <p:cNvPr id="3" name="Text 1"/>
          <p:cNvSpPr/>
          <p:nvPr/>
        </p:nvSpPr>
        <p:spPr>
          <a:xfrm>
            <a:off x="10287000" y="6547104"/>
            <a:ext cx="1417320" cy="164592"/>
          </a:xfrm>
          <a:prstGeom prst="rect">
            <a:avLst/>
          </a:prstGeom>
          <a:noFill/>
          <a:ln/>
        </p:spPr>
        <p:txBody>
          <a:bodyPr wrap="square" lIns="0" tIns="0" rIns="0" bIns="0" rtlCol="0" anchor="ctr"/>
          <a:lstStyle/>
          <a:p>
            <a:pPr marL="0" indent="0" algn="r">
              <a:buNone/>
            </a:pPr>
            <a:r>
              <a:rPr lang="en-US" sz="700" dirty="0">
                <a:solidFill>
                  <a:srgbClr val="7A8793"/>
                </a:solidFill>
                <a:latin typeface="Aptos" pitchFamily="34" charset="0"/>
                <a:ea typeface="Aptos" pitchFamily="34" charset="-122"/>
                <a:cs typeface="Aptos" pitchFamily="34" charset="-120"/>
              </a:rPr>
              <a:t>OFFICIAL USE ONLY</a:t>
            </a:r>
            <a:endParaRPr lang="en-US" sz="700" dirty="0"/>
          </a:p>
        </p:txBody>
      </p:sp>
      <p:sp>
        <p:nvSpPr>
          <p:cNvPr id="25" name="Slide Number Placeholder 0"/>
          <p:cNvSpPr>
            <a:spLocks noGrp="1"/>
          </p:cNvSpPr>
          <p:nvPr>
            <p:ph type="sldNum" sz="quarter" idx="4294967295"/>
          </p:nvPr>
        </p:nvSpPr>
        <p:spPr>
          <a:xfrm>
            <a:off x="11658600" y="6528816"/>
            <a:ext cx="228600" cy="182880"/>
          </a:xfrm>
          <a:prstGeom prst="rect">
            <a:avLst/>
          </a:prstGeom>
          <a:extLst>
            <a:ext uri="{C572A759-6A51-4108-AA02-DFA0A04FC94B}">
              <ma14:wrappingTextBoxFlag xmlns:ma14="http://schemas.microsoft.com/office/mac/drawingml/2011/main" xmlns="" val="0"/>
            </a:ext>
          </a:extLst>
        </p:spPr>
        <p:txBody>
          <a:bodyPr/>
          <a:lstStyle>
            <a:lvl1pPr>
              <a:defRPr sz="700">
                <a:solidFill>
                  <a:srgbClr val="7A8793"/>
                </a:solidFill>
                <a:latin typeface="Aptos"/>
                <a:ea typeface="Aptos"/>
                <a:cs typeface="Aptos"/>
              </a:defRPr>
            </a:lvl1pPr>
          </a:lstStyle>
          <a:p>
            <a:pPr algn="r"/>
            <a:fld id="{F7021451-1387-4CA6-816F-3879F97B5CBC}" type="slidenum">
              <a:rPr lang="en-US" b="0"/>
              <a:t>‹#›</a:t>
            </a:fld>
            <a:endParaRPr lang="en-US"/>
          </a:p>
        </p:txBody>
      </p:sp>
    </p:spTree>
    <p:extLst>
      <p:ext uri="{BB962C8B-B14F-4D97-AF65-F5344CB8AC3E}">
        <p14:creationId xmlns:p14="http://schemas.microsoft.com/office/powerpoint/2010/main" val="24796201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815C9C-D03B-0A40-E135-C88D4A0240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A3CBC9C-C044-7649-F25C-71D8B5C978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E8A9E4-9AC9-D2D0-2DE3-947F95B724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727B893-5B81-44E1-B0DF-2D2B139D2C08}" type="datetimeFigureOut">
              <a:rPr lang="en-US" smtClean="0"/>
              <a:t>9/4/2026</a:t>
            </a:fld>
            <a:endParaRPr lang="en-US"/>
          </a:p>
        </p:txBody>
      </p:sp>
      <p:sp>
        <p:nvSpPr>
          <p:cNvPr id="5" name="Footer Placeholder 4">
            <a:extLst>
              <a:ext uri="{FF2B5EF4-FFF2-40B4-BE49-F238E27FC236}">
                <a16:creationId xmlns:a16="http://schemas.microsoft.com/office/drawing/2014/main" id="{F9180E32-A431-8334-E1DC-44A2EC4DFD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6AC16D1-67BD-FFA2-D146-420D101DB29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87C8A1E-90A1-43F5-980A-5AAF5534FA3A}" type="slidenum">
              <a:rPr lang="en-US" smtClean="0"/>
              <a:t>‹#›</a:t>
            </a:fld>
            <a:endParaRPr lang="en-US"/>
          </a:p>
        </p:txBody>
      </p:sp>
      <p:sp>
        <p:nvSpPr>
          <p:cNvPr id="8" name="TextBox 7">
            <a:extLst>
              <a:ext uri="{FF2B5EF4-FFF2-40B4-BE49-F238E27FC236}">
                <a16:creationId xmlns:a16="http://schemas.microsoft.com/office/drawing/2014/main" id="{A0E333C4-E32C-6EBC-4964-B968ED46B834}"/>
              </a:ext>
            </a:extLst>
          </p:cNvPr>
          <p:cNvSpPr txBox="1"/>
          <p:nvPr userDrawn="1">
            <p:extLst>
              <p:ext uri="{1162E1C5-73C7-4A58-AE30-91384D911F3F}">
                <p184:classification xmlns:p184="http://schemas.microsoft.com/office/powerpoint/2018/4/main" val="ftr"/>
              </p:ext>
            </p:extLst>
          </p:nvPr>
        </p:nvSpPr>
        <p:spPr>
          <a:xfrm>
            <a:off x="11280775" y="6642100"/>
            <a:ext cx="876300" cy="152400"/>
          </a:xfrm>
          <a:prstGeom prst="rect">
            <a:avLst/>
          </a:prstGeom>
        </p:spPr>
        <p:txBody>
          <a:bodyPr horzOverflow="overflow" lIns="0" tIns="0" rIns="0" bIns="0">
            <a:spAutoFit/>
          </a:bodyPr>
          <a:lstStyle/>
          <a:p>
            <a:pPr algn="l"/>
            <a:r>
              <a:rPr lang="en-US" sz="1000" dirty="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 Use Only</a:t>
            </a:r>
          </a:p>
        </p:txBody>
      </p:sp>
    </p:spTree>
    <p:extLst>
      <p:ext uri="{BB962C8B-B14F-4D97-AF65-F5344CB8AC3E}">
        <p14:creationId xmlns:p14="http://schemas.microsoft.com/office/powerpoint/2010/main" val="10110349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3" r:id="rId14"/>
    <p:sldLayoutId id="2147483664"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3.sv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8CBE9B5C-042C-7CB7-FB83-49F6937F237B}"/>
              </a:ext>
            </a:extLst>
          </p:cNvPr>
          <p:cNvPicPr>
            <a:picLocks noChangeAspect="1"/>
          </p:cNvPicPr>
          <p:nvPr/>
        </p:nvPicPr>
        <p:blipFill>
          <a:blip r:embed="rId3"/>
          <a:srcRect r="5882" b="-1"/>
          <a:stretch>
            <a:fillRect/>
          </a:stretch>
        </p:blipFill>
        <p:spPr>
          <a:xfrm>
            <a:off x="2522358" y="10"/>
            <a:ext cx="9669642" cy="6857990"/>
          </a:xfrm>
          <a:prstGeom prst="rect">
            <a:avLst/>
          </a:prstGeom>
        </p:spPr>
      </p:pic>
      <p:sp>
        <p:nvSpPr>
          <p:cNvPr id="26" name="Rectangle 25">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3D139CB-0DDA-2A74-73F9-D44DA32808D7}"/>
              </a:ext>
            </a:extLst>
          </p:cNvPr>
          <p:cNvSpPr>
            <a:spLocks noGrp="1"/>
          </p:cNvSpPr>
          <p:nvPr>
            <p:ph type="ctrTitle"/>
          </p:nvPr>
        </p:nvSpPr>
        <p:spPr>
          <a:xfrm>
            <a:off x="39595" y="5552299"/>
            <a:ext cx="7831977" cy="1142587"/>
          </a:xfrm>
          <a:noFill/>
        </p:spPr>
        <p:txBody>
          <a:bodyPr>
            <a:normAutofit/>
          </a:bodyPr>
          <a:lstStyle/>
          <a:p>
            <a:pPr algn="l"/>
            <a:r>
              <a:rPr lang="en-US" sz="2200" b="1" dirty="0">
                <a:latin typeface="Aptos" panose="020B0004020202020204" pitchFamily="34" charset="0"/>
                <a:cs typeface="Arial" panose="020B0604020202020204" pitchFamily="34" charset="0"/>
              </a:rPr>
              <a:t>Building Opportunities for Optimized Trade and Investment for Growth in East &amp; Southern Africa (BOOST) - P512862</a:t>
            </a:r>
          </a:p>
        </p:txBody>
      </p:sp>
      <p:sp>
        <p:nvSpPr>
          <p:cNvPr id="3" name="Subtitle 2">
            <a:extLst>
              <a:ext uri="{FF2B5EF4-FFF2-40B4-BE49-F238E27FC236}">
                <a16:creationId xmlns:a16="http://schemas.microsoft.com/office/drawing/2014/main" id="{DDD1A4BB-69A2-05FE-4CC8-833B5FC75124}"/>
              </a:ext>
            </a:extLst>
          </p:cNvPr>
          <p:cNvSpPr>
            <a:spLocks noGrp="1"/>
          </p:cNvSpPr>
          <p:nvPr>
            <p:ph type="subTitle" idx="1"/>
          </p:nvPr>
        </p:nvSpPr>
        <p:spPr>
          <a:xfrm>
            <a:off x="365544" y="1305701"/>
            <a:ext cx="4195824" cy="1809639"/>
          </a:xfrm>
          <a:noFill/>
        </p:spPr>
        <p:txBody>
          <a:bodyPr>
            <a:normAutofit lnSpcReduction="10000"/>
          </a:bodyPr>
          <a:lstStyle/>
          <a:p>
            <a:pPr algn="l"/>
            <a:r>
              <a:rPr lang="en-US" b="1" dirty="0"/>
              <a:t>FOR JOBS &amp; GROWTH </a:t>
            </a:r>
          </a:p>
          <a:p>
            <a:pPr algn="l"/>
            <a:r>
              <a:rPr lang="en-US" b="1" dirty="0"/>
              <a:t>Transforming the trade, investment and finance landscape in East &amp; Southern Africa</a:t>
            </a:r>
          </a:p>
        </p:txBody>
      </p:sp>
      <p:sp>
        <p:nvSpPr>
          <p:cNvPr id="4" name="TextBox 3">
            <a:extLst>
              <a:ext uri="{FF2B5EF4-FFF2-40B4-BE49-F238E27FC236}">
                <a16:creationId xmlns:a16="http://schemas.microsoft.com/office/drawing/2014/main" id="{87004C35-5579-7F1B-1C38-8639821078F9}"/>
              </a:ext>
            </a:extLst>
          </p:cNvPr>
          <p:cNvSpPr txBox="1"/>
          <p:nvPr/>
        </p:nvSpPr>
        <p:spPr>
          <a:xfrm>
            <a:off x="365543" y="262394"/>
            <a:ext cx="8310624" cy="584775"/>
          </a:xfrm>
          <a:prstGeom prst="rect">
            <a:avLst/>
          </a:prstGeom>
          <a:noFill/>
        </p:spPr>
        <p:txBody>
          <a:bodyPr wrap="square" rtlCol="0">
            <a:spAutoFit/>
          </a:bodyPr>
          <a:lstStyle/>
          <a:p>
            <a:r>
              <a:rPr lang="en-US" sz="3200" dirty="0">
                <a:solidFill>
                  <a:srgbClr val="C00000"/>
                </a:solidFill>
              </a:rPr>
              <a:t>BOOST</a:t>
            </a:r>
            <a:r>
              <a:rPr lang="en-US" sz="3200" dirty="0"/>
              <a:t>ING TRADE, INVESTMENT &amp; FINANCE</a:t>
            </a:r>
          </a:p>
        </p:txBody>
      </p:sp>
    </p:spTree>
    <p:extLst>
      <p:ext uri="{BB962C8B-B14F-4D97-AF65-F5344CB8AC3E}">
        <p14:creationId xmlns:p14="http://schemas.microsoft.com/office/powerpoint/2010/main" val="2669154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A3A26-322E-7529-A6AE-16396528BF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DE73F5-1D70-8571-E565-5CCCA6479E37}"/>
              </a:ext>
            </a:extLst>
          </p:cNvPr>
          <p:cNvSpPr>
            <a:spLocks noGrp="1"/>
          </p:cNvSpPr>
          <p:nvPr>
            <p:ph type="title"/>
          </p:nvPr>
        </p:nvSpPr>
        <p:spPr>
          <a:xfrm>
            <a:off x="816173" y="329999"/>
            <a:ext cx="10674543" cy="646331"/>
          </a:xfrm>
        </p:spPr>
        <p:txBody>
          <a:bodyPr>
            <a:normAutofit/>
          </a:bodyPr>
          <a:lstStyle/>
          <a:p>
            <a:pPr algn="ctr"/>
            <a:r>
              <a:rPr lang="en-US" sz="2800" dirty="0">
                <a:latin typeface="+mn-lt"/>
                <a:cs typeface="Arial" panose="020B0604020202020204" pitchFamily="34" charset="0"/>
              </a:rPr>
              <a:t>Trade isn’t delivering growth (and therefore jobs) in the region</a:t>
            </a:r>
          </a:p>
        </p:txBody>
      </p:sp>
      <p:sp>
        <p:nvSpPr>
          <p:cNvPr id="7" name="TextBox 6">
            <a:extLst>
              <a:ext uri="{FF2B5EF4-FFF2-40B4-BE49-F238E27FC236}">
                <a16:creationId xmlns:a16="http://schemas.microsoft.com/office/drawing/2014/main" id="{FA9C2B25-34D8-5FD1-43BE-71310F6E635E}"/>
              </a:ext>
            </a:extLst>
          </p:cNvPr>
          <p:cNvSpPr txBox="1"/>
          <p:nvPr/>
        </p:nvSpPr>
        <p:spPr>
          <a:xfrm>
            <a:off x="3231693" y="4800657"/>
            <a:ext cx="2601166" cy="923330"/>
          </a:xfrm>
          <a:prstGeom prst="rect">
            <a:avLst/>
          </a:prstGeom>
          <a:solidFill>
            <a:schemeClr val="bg1">
              <a:lumMod val="95000"/>
            </a:schemeClr>
          </a:solid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dirty="0">
                <a:solidFill>
                  <a:schemeClr val="tx1"/>
                </a:solidFill>
                <a:cs typeface="Arial" panose="020B0604020202020204" pitchFamily="34" charset="0"/>
              </a:rPr>
              <a:t>Time: Over 40% of time lost to borders and delays</a:t>
            </a:r>
          </a:p>
        </p:txBody>
      </p:sp>
      <p:sp>
        <p:nvSpPr>
          <p:cNvPr id="9" name="TextBox 8">
            <a:extLst>
              <a:ext uri="{FF2B5EF4-FFF2-40B4-BE49-F238E27FC236}">
                <a16:creationId xmlns:a16="http://schemas.microsoft.com/office/drawing/2014/main" id="{7321E63B-64F0-4184-7027-76F050A75C72}"/>
              </a:ext>
            </a:extLst>
          </p:cNvPr>
          <p:cNvSpPr txBox="1"/>
          <p:nvPr/>
        </p:nvSpPr>
        <p:spPr>
          <a:xfrm>
            <a:off x="488685" y="4800658"/>
            <a:ext cx="2601168" cy="923330"/>
          </a:xfrm>
          <a:prstGeom prst="rect">
            <a:avLst/>
          </a:prstGeom>
          <a:solidFill>
            <a:schemeClr val="bg1">
              <a:lumMod val="95000"/>
            </a:schemeClr>
          </a:solid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dirty="0">
                <a:solidFill>
                  <a:schemeClr val="tx1"/>
                </a:solidFill>
                <a:cs typeface="Arial" panose="020B0604020202020204" pitchFamily="34" charset="0"/>
              </a:rPr>
              <a:t>Diversification: 1.3x lower than East Asia</a:t>
            </a:r>
          </a:p>
          <a:p>
            <a:pPr algn="ctr"/>
            <a:endParaRPr lang="en-US" dirty="0">
              <a:solidFill>
                <a:schemeClr val="tx1"/>
              </a:solidFill>
              <a:cs typeface="Arial" panose="020B0604020202020204" pitchFamily="34" charset="0"/>
            </a:endParaRPr>
          </a:p>
        </p:txBody>
      </p:sp>
      <p:sp>
        <p:nvSpPr>
          <p:cNvPr id="14" name="TextBox 13">
            <a:extLst>
              <a:ext uri="{FF2B5EF4-FFF2-40B4-BE49-F238E27FC236}">
                <a16:creationId xmlns:a16="http://schemas.microsoft.com/office/drawing/2014/main" id="{6DA49765-9FC5-D4A9-A432-D2134E359D65}"/>
              </a:ext>
            </a:extLst>
          </p:cNvPr>
          <p:cNvSpPr txBox="1"/>
          <p:nvPr/>
        </p:nvSpPr>
        <p:spPr>
          <a:xfrm>
            <a:off x="8833791" y="4800657"/>
            <a:ext cx="2607820" cy="923330"/>
          </a:xfrm>
          <a:prstGeom prst="rect">
            <a:avLst/>
          </a:prstGeom>
          <a:solidFill>
            <a:schemeClr val="bg1">
              <a:lumMod val="95000"/>
            </a:schemeClr>
          </a:solid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dirty="0">
                <a:solidFill>
                  <a:schemeClr val="tx1"/>
                </a:solidFill>
                <a:cs typeface="Arial" panose="020B0604020202020204" pitchFamily="34" charset="0"/>
              </a:rPr>
              <a:t>Private credit: 18% of GDP against a Benchmark ~ 41% (SSA)</a:t>
            </a:r>
          </a:p>
        </p:txBody>
      </p:sp>
      <p:sp>
        <p:nvSpPr>
          <p:cNvPr id="16" name="TextBox 15">
            <a:extLst>
              <a:ext uri="{FF2B5EF4-FFF2-40B4-BE49-F238E27FC236}">
                <a16:creationId xmlns:a16="http://schemas.microsoft.com/office/drawing/2014/main" id="{7D200011-B812-B545-B7D3-6F598CC66CB7}"/>
              </a:ext>
            </a:extLst>
          </p:cNvPr>
          <p:cNvSpPr txBox="1"/>
          <p:nvPr/>
        </p:nvSpPr>
        <p:spPr>
          <a:xfrm>
            <a:off x="346848" y="3101047"/>
            <a:ext cx="2884845" cy="369332"/>
          </a:xfrm>
          <a:prstGeom prst="rect">
            <a:avLst/>
          </a:prstGeom>
          <a:noFill/>
        </p:spPr>
        <p:txBody>
          <a:bodyPr wrap="square">
            <a:spAutoFit/>
          </a:bodyPr>
          <a:lstStyle/>
          <a:p>
            <a:pPr algn="ctr"/>
            <a:r>
              <a:rPr lang="en-US" b="1" dirty="0">
                <a:cs typeface="Arial" panose="020B0604020202020204" pitchFamily="34" charset="0"/>
              </a:rPr>
              <a:t>Low Trade Diversification</a:t>
            </a:r>
          </a:p>
        </p:txBody>
      </p:sp>
      <p:sp>
        <p:nvSpPr>
          <p:cNvPr id="18" name="TextBox 17">
            <a:extLst>
              <a:ext uri="{FF2B5EF4-FFF2-40B4-BE49-F238E27FC236}">
                <a16:creationId xmlns:a16="http://schemas.microsoft.com/office/drawing/2014/main" id="{B50231F5-A7D9-3A2C-F9E2-17659DD7C3C4}"/>
              </a:ext>
            </a:extLst>
          </p:cNvPr>
          <p:cNvSpPr txBox="1"/>
          <p:nvPr/>
        </p:nvSpPr>
        <p:spPr>
          <a:xfrm>
            <a:off x="3528085" y="3101047"/>
            <a:ext cx="2273720" cy="369332"/>
          </a:xfrm>
          <a:prstGeom prst="rect">
            <a:avLst/>
          </a:prstGeom>
          <a:noFill/>
        </p:spPr>
        <p:txBody>
          <a:bodyPr wrap="square">
            <a:spAutoFit/>
          </a:bodyPr>
          <a:lstStyle/>
          <a:p>
            <a:r>
              <a:rPr lang="en-US" b="1" dirty="0">
                <a:cs typeface="Arial" panose="020B0604020202020204" pitchFamily="34" charset="0"/>
              </a:rPr>
              <a:t>High Trade Costs</a:t>
            </a:r>
          </a:p>
        </p:txBody>
      </p:sp>
      <p:sp>
        <p:nvSpPr>
          <p:cNvPr id="20" name="TextBox 19">
            <a:extLst>
              <a:ext uri="{FF2B5EF4-FFF2-40B4-BE49-F238E27FC236}">
                <a16:creationId xmlns:a16="http://schemas.microsoft.com/office/drawing/2014/main" id="{5332A77B-BC3E-BAE3-069A-224497EC57EA}"/>
              </a:ext>
            </a:extLst>
          </p:cNvPr>
          <p:cNvSpPr txBox="1"/>
          <p:nvPr/>
        </p:nvSpPr>
        <p:spPr>
          <a:xfrm>
            <a:off x="9168340" y="3152709"/>
            <a:ext cx="2063191" cy="369018"/>
          </a:xfrm>
          <a:prstGeom prst="rect">
            <a:avLst/>
          </a:prstGeom>
          <a:noFill/>
        </p:spPr>
        <p:txBody>
          <a:bodyPr wrap="square">
            <a:spAutoFit/>
          </a:bodyPr>
          <a:lstStyle/>
          <a:p>
            <a:r>
              <a:rPr lang="en-US" b="1" dirty="0">
                <a:cs typeface="Arial" panose="020B0604020202020204" pitchFamily="34" charset="0"/>
              </a:rPr>
              <a:t>Limited Finance </a:t>
            </a:r>
          </a:p>
        </p:txBody>
      </p:sp>
      <p:sp>
        <p:nvSpPr>
          <p:cNvPr id="10" name="TextBox 9">
            <a:extLst>
              <a:ext uri="{FF2B5EF4-FFF2-40B4-BE49-F238E27FC236}">
                <a16:creationId xmlns:a16="http://schemas.microsoft.com/office/drawing/2014/main" id="{E8502BD6-6874-52B2-919C-1A29439E7237}"/>
              </a:ext>
            </a:extLst>
          </p:cNvPr>
          <p:cNvSpPr txBox="1"/>
          <p:nvPr/>
        </p:nvSpPr>
        <p:spPr>
          <a:xfrm>
            <a:off x="6006668" y="4800657"/>
            <a:ext cx="2607820" cy="923330"/>
          </a:xfrm>
          <a:prstGeom prst="rect">
            <a:avLst/>
          </a:prstGeom>
          <a:solidFill>
            <a:schemeClr val="bg1">
              <a:lumMod val="95000"/>
            </a:schemeClr>
          </a:solid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dirty="0">
                <a:solidFill>
                  <a:schemeClr val="tx1"/>
                </a:solidFill>
                <a:cs typeface="Arial" panose="020B0604020202020204" pitchFamily="34" charset="0"/>
              </a:rPr>
              <a:t>FDI stock: ~ 20% less than comparators and extractive focused</a:t>
            </a:r>
          </a:p>
        </p:txBody>
      </p:sp>
      <p:sp>
        <p:nvSpPr>
          <p:cNvPr id="19" name="TextBox 18">
            <a:extLst>
              <a:ext uri="{FF2B5EF4-FFF2-40B4-BE49-F238E27FC236}">
                <a16:creationId xmlns:a16="http://schemas.microsoft.com/office/drawing/2014/main" id="{98D7A37C-A053-DCCE-4A7A-044BB4714B02}"/>
              </a:ext>
            </a:extLst>
          </p:cNvPr>
          <p:cNvSpPr txBox="1"/>
          <p:nvPr/>
        </p:nvSpPr>
        <p:spPr>
          <a:xfrm>
            <a:off x="5620955" y="3130091"/>
            <a:ext cx="3221314" cy="369332"/>
          </a:xfrm>
          <a:prstGeom prst="rect">
            <a:avLst/>
          </a:prstGeom>
          <a:noFill/>
        </p:spPr>
        <p:txBody>
          <a:bodyPr wrap="square">
            <a:spAutoFit/>
          </a:bodyPr>
          <a:lstStyle/>
          <a:p>
            <a:pPr algn="ctr"/>
            <a:r>
              <a:rPr lang="en-US" b="1" dirty="0">
                <a:cs typeface="Arial" panose="020B0604020202020204" pitchFamily="34" charset="0"/>
              </a:rPr>
              <a:t>Underperforming Investment</a:t>
            </a:r>
          </a:p>
        </p:txBody>
      </p:sp>
      <p:sp>
        <p:nvSpPr>
          <p:cNvPr id="8" name="TextBox 7">
            <a:extLst>
              <a:ext uri="{FF2B5EF4-FFF2-40B4-BE49-F238E27FC236}">
                <a16:creationId xmlns:a16="http://schemas.microsoft.com/office/drawing/2014/main" id="{C1E6449A-1548-B0B2-FC70-0D68227BDCF0}"/>
              </a:ext>
            </a:extLst>
          </p:cNvPr>
          <p:cNvSpPr txBox="1"/>
          <p:nvPr/>
        </p:nvSpPr>
        <p:spPr>
          <a:xfrm>
            <a:off x="488686" y="3611764"/>
            <a:ext cx="2601167" cy="923330"/>
          </a:xfrm>
          <a:prstGeom prst="rect">
            <a:avLst/>
          </a:prstGeom>
          <a:solidFill>
            <a:schemeClr val="bg1">
              <a:lumMod val="95000"/>
            </a:schemeClr>
          </a:solid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en-US"/>
            </a:defPPr>
            <a:lvl1pPr algn="ctr">
              <a:defRPr>
                <a:solidFill>
                  <a:schemeClr val="dk1"/>
                </a:solidFill>
                <a:cs typeface="Arial" panose="020B0604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dirty="0">
                <a:solidFill>
                  <a:schemeClr val="tx1"/>
                </a:solidFill>
              </a:rPr>
              <a:t>Concentration: Primary, low value, &amp; low-productivity sectors</a:t>
            </a:r>
            <a:endParaRPr lang="en-US" baseline="30000" dirty="0">
              <a:solidFill>
                <a:schemeClr val="tx1"/>
              </a:solidFill>
            </a:endParaRPr>
          </a:p>
        </p:txBody>
      </p:sp>
      <p:sp>
        <p:nvSpPr>
          <p:cNvPr id="15" name="TextBox 14">
            <a:extLst>
              <a:ext uri="{FF2B5EF4-FFF2-40B4-BE49-F238E27FC236}">
                <a16:creationId xmlns:a16="http://schemas.microsoft.com/office/drawing/2014/main" id="{9B345DA2-9A80-24FB-C878-9AA731BF4061}"/>
              </a:ext>
            </a:extLst>
          </p:cNvPr>
          <p:cNvSpPr txBox="1"/>
          <p:nvPr/>
        </p:nvSpPr>
        <p:spPr>
          <a:xfrm>
            <a:off x="6032742" y="3611764"/>
            <a:ext cx="2570112" cy="923330"/>
          </a:xfrm>
          <a:prstGeom prst="rect">
            <a:avLst/>
          </a:prstGeom>
          <a:solidFill>
            <a:schemeClr val="bg1">
              <a:lumMod val="95000"/>
            </a:schemeClr>
          </a:solid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en-US"/>
            </a:defPPr>
            <a:lvl1pPr algn="ctr">
              <a:defRPr>
                <a:solidFill>
                  <a:schemeClr val="tx1">
                    <a:lumMod val="50000"/>
                    <a:lumOff val="50000"/>
                  </a:schemeClr>
                </a:solidFill>
                <a:latin typeface="Aptos" panose="020B0004020202020204" pitchFamily="34" charset="0"/>
                <a:cs typeface="Arial" panose="020B0604020202020204" pitchFamily="34" charset="0"/>
              </a:defRPr>
            </a:lvl1pPr>
          </a:lstStyle>
          <a:p>
            <a:r>
              <a:rPr lang="en-US" dirty="0">
                <a:solidFill>
                  <a:schemeClr val="tx1"/>
                </a:solidFill>
                <a:latin typeface="+mn-lt"/>
              </a:rPr>
              <a:t>Limited spillovers to domestic firms &amp; jobs</a:t>
            </a:r>
          </a:p>
          <a:p>
            <a:endParaRPr lang="en-US" dirty="0">
              <a:solidFill>
                <a:schemeClr val="tx1"/>
              </a:solidFill>
              <a:latin typeface="+mn-lt"/>
            </a:endParaRPr>
          </a:p>
        </p:txBody>
      </p:sp>
      <p:sp>
        <p:nvSpPr>
          <p:cNvPr id="17" name="TextBox 16">
            <a:extLst>
              <a:ext uri="{FF2B5EF4-FFF2-40B4-BE49-F238E27FC236}">
                <a16:creationId xmlns:a16="http://schemas.microsoft.com/office/drawing/2014/main" id="{E384F49E-3B41-B43D-22BD-94D31AA4051F}"/>
              </a:ext>
            </a:extLst>
          </p:cNvPr>
          <p:cNvSpPr txBox="1"/>
          <p:nvPr/>
        </p:nvSpPr>
        <p:spPr>
          <a:xfrm>
            <a:off x="8833791" y="3611764"/>
            <a:ext cx="2656925" cy="923330"/>
          </a:xfrm>
          <a:prstGeom prst="rect">
            <a:avLst/>
          </a:prstGeom>
          <a:solidFill>
            <a:schemeClr val="bg1">
              <a:lumMod val="95000"/>
            </a:schemeClr>
          </a:solid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en-US"/>
            </a:defPPr>
            <a:lvl1pPr algn="ctr">
              <a:defRPr>
                <a:solidFill>
                  <a:schemeClr val="tx1">
                    <a:lumMod val="50000"/>
                    <a:lumOff val="50000"/>
                  </a:schemeClr>
                </a:solidFill>
                <a:latin typeface="Aptos" panose="020B0004020202020204" pitchFamily="34" charset="0"/>
                <a:cs typeface="Arial" panose="020B0604020202020204" pitchFamily="34" charset="0"/>
              </a:defRPr>
            </a:lvl1pPr>
          </a:lstStyle>
          <a:p>
            <a:r>
              <a:rPr lang="en-US" dirty="0">
                <a:solidFill>
                  <a:schemeClr val="tx1"/>
                </a:solidFill>
                <a:latin typeface="+mn-lt"/>
              </a:rPr>
              <a:t>Firms struggle to scale, export, and absorb labor</a:t>
            </a:r>
          </a:p>
          <a:p>
            <a:endParaRPr lang="en-US" dirty="0">
              <a:solidFill>
                <a:schemeClr val="tx1"/>
              </a:solidFill>
              <a:latin typeface="+mn-lt"/>
            </a:endParaRPr>
          </a:p>
        </p:txBody>
      </p:sp>
      <p:sp>
        <p:nvSpPr>
          <p:cNvPr id="21" name="TextBox 20">
            <a:extLst>
              <a:ext uri="{FF2B5EF4-FFF2-40B4-BE49-F238E27FC236}">
                <a16:creationId xmlns:a16="http://schemas.microsoft.com/office/drawing/2014/main" id="{732E0354-2721-32E0-91FF-037464901157}"/>
              </a:ext>
            </a:extLst>
          </p:cNvPr>
          <p:cNvSpPr txBox="1"/>
          <p:nvPr/>
        </p:nvSpPr>
        <p:spPr>
          <a:xfrm>
            <a:off x="212450" y="1049980"/>
            <a:ext cx="11794493" cy="538251"/>
          </a:xfrm>
          <a:prstGeom prst="rect">
            <a:avLst/>
          </a:prstGeom>
          <a:solidFill>
            <a:schemeClr val="tx2">
              <a:lumMod val="10000"/>
              <a:lumOff val="90000"/>
            </a:schemeClr>
          </a:solidFill>
        </p:spPr>
        <p:txBody>
          <a:bodyPr wrap="square">
            <a:normAutofit/>
          </a:bodyPr>
          <a:lstStyle/>
          <a:p>
            <a:pPr algn="ctr"/>
            <a:r>
              <a:rPr lang="en-US" sz="2200" dirty="0"/>
              <a:t>Africa underperforms in trade —by 20 % of GDP—with intra‑East African trade at just 6 % of GDP. </a:t>
            </a:r>
            <a:endParaRPr lang="en-US" sz="2200" dirty="0">
              <a:cs typeface="Arial" panose="020B0604020202020204" pitchFamily="34" charset="0"/>
            </a:endParaRPr>
          </a:p>
        </p:txBody>
      </p:sp>
      <p:sp>
        <p:nvSpPr>
          <p:cNvPr id="24" name="TextBox 23">
            <a:extLst>
              <a:ext uri="{FF2B5EF4-FFF2-40B4-BE49-F238E27FC236}">
                <a16:creationId xmlns:a16="http://schemas.microsoft.com/office/drawing/2014/main" id="{A1F4BC00-2CF4-21C9-0506-FD9DD980C09D}"/>
              </a:ext>
            </a:extLst>
          </p:cNvPr>
          <p:cNvSpPr txBox="1"/>
          <p:nvPr/>
        </p:nvSpPr>
        <p:spPr>
          <a:xfrm>
            <a:off x="3231693" y="3611764"/>
            <a:ext cx="2570112" cy="923330"/>
          </a:xfrm>
          <a:prstGeom prst="rect">
            <a:avLst/>
          </a:prstGeom>
          <a:solidFill>
            <a:schemeClr val="bg1">
              <a:lumMod val="95000"/>
            </a:schemeClr>
          </a:solid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en-US"/>
            </a:defPPr>
            <a:lvl1pPr algn="ctr">
              <a:defRPr>
                <a:solidFill>
                  <a:schemeClr val="tx1">
                    <a:lumMod val="50000"/>
                    <a:lumOff val="50000"/>
                  </a:schemeClr>
                </a:solidFill>
                <a:cs typeface="Arial" panose="020B0604020202020204" pitchFamily="34" charset="0"/>
              </a:defRPr>
            </a:lvl1pPr>
          </a:lstStyle>
          <a:p>
            <a:r>
              <a:rPr lang="en-US" dirty="0">
                <a:solidFill>
                  <a:schemeClr val="tx1"/>
                </a:solidFill>
              </a:rPr>
              <a:t>Slow, unreliable and costly corridors</a:t>
            </a:r>
          </a:p>
          <a:p>
            <a:endParaRPr lang="en-US" dirty="0">
              <a:solidFill>
                <a:schemeClr val="tx1"/>
              </a:solidFill>
            </a:endParaRPr>
          </a:p>
        </p:txBody>
      </p:sp>
      <p:sp>
        <p:nvSpPr>
          <p:cNvPr id="27" name="AutoShape 59">
            <a:extLst>
              <a:ext uri="{FF2B5EF4-FFF2-40B4-BE49-F238E27FC236}">
                <a16:creationId xmlns:a16="http://schemas.microsoft.com/office/drawing/2014/main" id="{232708E0-4418-0DC0-A088-B36F4219426A}"/>
              </a:ext>
            </a:extLst>
          </p:cNvPr>
          <p:cNvSpPr>
            <a:spLocks noChangeArrowheads="1"/>
          </p:cNvSpPr>
          <p:nvPr/>
        </p:nvSpPr>
        <p:spPr bwMode="auto">
          <a:xfrm>
            <a:off x="5540478" y="1615663"/>
            <a:ext cx="368300" cy="368300"/>
          </a:xfrm>
          <a:prstGeom prst="downArrow">
            <a:avLst>
              <a:gd name="adj1" fmla="val 50000"/>
              <a:gd name="adj2" fmla="val 50005"/>
            </a:avLst>
          </a:prstGeom>
          <a:solidFill>
            <a:schemeClr val="bg2"/>
          </a:solidFill>
          <a:ln w="12700">
            <a:solidFill>
              <a:schemeClr va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 name="TextBox 28">
            <a:extLst>
              <a:ext uri="{FF2B5EF4-FFF2-40B4-BE49-F238E27FC236}">
                <a16:creationId xmlns:a16="http://schemas.microsoft.com/office/drawing/2014/main" id="{76332219-E6C8-CE0C-4AFD-BD3690A834BB}"/>
              </a:ext>
            </a:extLst>
          </p:cNvPr>
          <p:cNvSpPr txBox="1"/>
          <p:nvPr/>
        </p:nvSpPr>
        <p:spPr>
          <a:xfrm>
            <a:off x="2748161" y="2030415"/>
            <a:ext cx="6107288" cy="400110"/>
          </a:xfrm>
          <a:prstGeom prst="rect">
            <a:avLst/>
          </a:prstGeom>
          <a:noFill/>
        </p:spPr>
        <p:txBody>
          <a:bodyPr wrap="square">
            <a:spAutoFit/>
          </a:bodyPr>
          <a:lstStyle/>
          <a:p>
            <a:pPr algn="ctr"/>
            <a:r>
              <a:rPr lang="en-US" sz="2000" dirty="0">
                <a:solidFill>
                  <a:srgbClr val="C00000"/>
                </a:solidFill>
              </a:rPr>
              <a:t>Export growth is insufficiently job-creating</a:t>
            </a:r>
          </a:p>
        </p:txBody>
      </p:sp>
    </p:spTree>
    <p:extLst>
      <p:ext uri="{BB962C8B-B14F-4D97-AF65-F5344CB8AC3E}">
        <p14:creationId xmlns:p14="http://schemas.microsoft.com/office/powerpoint/2010/main" val="13770018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A4CD8-79BD-19FD-1E2A-0232506AF98B}"/>
            </a:ext>
          </a:extLst>
        </p:cNvPr>
        <p:cNvGrpSpPr/>
        <p:nvPr/>
      </p:nvGrpSpPr>
      <p:grpSpPr>
        <a:xfrm>
          <a:off x="0" y="0"/>
          <a:ext cx="0" cy="0"/>
          <a:chOff x="0" y="0"/>
          <a:chExt cx="0" cy="0"/>
        </a:xfrm>
      </p:grpSpPr>
      <p:sp>
        <p:nvSpPr>
          <p:cNvPr id="6" name="Rounded Rectangle 5">
            <a:extLst>
              <a:ext uri="{FF2B5EF4-FFF2-40B4-BE49-F238E27FC236}">
                <a16:creationId xmlns:a16="http://schemas.microsoft.com/office/drawing/2014/main" id="{5412F36C-FDA6-CD31-0A4C-6EA241802ED2}"/>
              </a:ext>
            </a:extLst>
          </p:cNvPr>
          <p:cNvSpPr/>
          <p:nvPr/>
        </p:nvSpPr>
        <p:spPr bwMode="auto">
          <a:xfrm>
            <a:off x="1751039" y="3386294"/>
            <a:ext cx="9024052" cy="935696"/>
          </a:xfrm>
          <a:prstGeom prst="rect">
            <a:avLst/>
          </a:prstGeom>
          <a:solidFill>
            <a:schemeClr val="bg1">
              <a:lumMod val="95000"/>
            </a:schemeClr>
          </a:solidFill>
          <a:ln>
            <a:solidFill>
              <a:schemeClr val="bg1"/>
            </a:solidFill>
          </a:ln>
        </p:spPr>
        <p:txBody>
          <a:bodyPr wrap="square" lIns="640080" tIns="45715" rIns="91428" bIns="45715" rtlCol="0" anchor="ctr">
            <a:noAutofit/>
          </a:bodyPr>
          <a:lstStyle/>
          <a:p>
            <a:pPr defTabSz="623853" fontAlgn="base">
              <a:spcBef>
                <a:spcPts val="100"/>
              </a:spcBef>
              <a:spcAft>
                <a:spcPts val="100"/>
              </a:spcAft>
              <a:buClr>
                <a:srgbClr val="002776"/>
              </a:buClr>
              <a:defRPr/>
            </a:pPr>
            <a:r>
              <a:rPr lang="en-US" b="1" dirty="0">
                <a:solidFill>
                  <a:srgbClr val="0C2870"/>
                </a:solidFill>
                <a:cs typeface="Times New Roman" pitchFamily="18" charset="0"/>
              </a:rPr>
              <a:t>Regional trade supports diversification and resilience: </a:t>
            </a:r>
            <a:r>
              <a:rPr lang="en-US" dirty="0"/>
              <a:t>Intra-African trade is more diversified and jobs-intensive than trade with the rest of the world</a:t>
            </a:r>
            <a:endParaRPr lang="en-US" b="1" dirty="0">
              <a:solidFill>
                <a:srgbClr val="0C2870"/>
              </a:solidFill>
              <a:cs typeface="Times New Roman" pitchFamily="18" charset="0"/>
            </a:endParaRPr>
          </a:p>
        </p:txBody>
      </p:sp>
      <p:sp>
        <p:nvSpPr>
          <p:cNvPr id="4" name="Rounded Rectangle 5">
            <a:extLst>
              <a:ext uri="{FF2B5EF4-FFF2-40B4-BE49-F238E27FC236}">
                <a16:creationId xmlns:a16="http://schemas.microsoft.com/office/drawing/2014/main" id="{7EB79B24-3651-B966-3BD7-B4283381186A}"/>
              </a:ext>
            </a:extLst>
          </p:cNvPr>
          <p:cNvSpPr/>
          <p:nvPr/>
        </p:nvSpPr>
        <p:spPr bwMode="auto">
          <a:xfrm>
            <a:off x="1751038" y="2264146"/>
            <a:ext cx="9024053" cy="935696"/>
          </a:xfrm>
          <a:prstGeom prst="rect">
            <a:avLst/>
          </a:prstGeom>
          <a:solidFill>
            <a:schemeClr val="bg1">
              <a:lumMod val="95000"/>
            </a:schemeClr>
          </a:solidFill>
          <a:ln>
            <a:solidFill>
              <a:schemeClr val="bg1"/>
            </a:solidFill>
          </a:ln>
        </p:spPr>
        <p:txBody>
          <a:bodyPr wrap="square" lIns="640080" tIns="45715" rIns="91428" bIns="45715" rtlCol="0" anchor="ctr">
            <a:noAutofit/>
          </a:bodyPr>
          <a:lstStyle/>
          <a:p>
            <a:pPr defTabSz="623853" fontAlgn="base">
              <a:spcBef>
                <a:spcPts val="100"/>
              </a:spcBef>
              <a:spcAft>
                <a:spcPts val="100"/>
              </a:spcAft>
              <a:buClr>
                <a:srgbClr val="002776"/>
              </a:buClr>
              <a:defRPr/>
            </a:pPr>
            <a:r>
              <a:rPr lang="en-US" b="1" dirty="0">
                <a:solidFill>
                  <a:srgbClr val="0C2870"/>
                </a:solidFill>
                <a:cs typeface="Times New Roman" pitchFamily="18" charset="0"/>
              </a:rPr>
              <a:t>AfCFTA is ready for implementation: </a:t>
            </a:r>
            <a:r>
              <a:rPr lang="en-US" dirty="0"/>
              <a:t>Legal foundations are complete – all protocols have been adopted in 2025. The binding constraint is now execution</a:t>
            </a:r>
            <a:endParaRPr lang="en-US" b="1" dirty="0">
              <a:solidFill>
                <a:srgbClr val="0C2870"/>
              </a:solidFill>
              <a:cs typeface="Times New Roman" pitchFamily="18" charset="0"/>
            </a:endParaRPr>
          </a:p>
        </p:txBody>
      </p:sp>
      <p:sp>
        <p:nvSpPr>
          <p:cNvPr id="2" name="Title 1">
            <a:extLst>
              <a:ext uri="{FF2B5EF4-FFF2-40B4-BE49-F238E27FC236}">
                <a16:creationId xmlns:a16="http://schemas.microsoft.com/office/drawing/2014/main" id="{4CCA8704-360D-FF95-1770-08A3A578C024}"/>
              </a:ext>
            </a:extLst>
          </p:cNvPr>
          <p:cNvSpPr>
            <a:spLocks noGrp="1"/>
          </p:cNvSpPr>
          <p:nvPr>
            <p:ph type="title"/>
          </p:nvPr>
        </p:nvSpPr>
        <p:spPr>
          <a:xfrm>
            <a:off x="464389" y="321993"/>
            <a:ext cx="10515600" cy="594431"/>
          </a:xfrm>
        </p:spPr>
        <p:txBody>
          <a:bodyPr vert="horz" lIns="91440" tIns="45720" rIns="91440" bIns="45720" rtlCol="0" anchor="ctr">
            <a:normAutofit/>
          </a:bodyPr>
          <a:lstStyle/>
          <a:p>
            <a:pPr algn="ctr"/>
            <a:r>
              <a:rPr lang="en-US" sz="2800" dirty="0">
                <a:latin typeface="Aptos" panose="020B0004020202020204" pitchFamily="34" charset="0"/>
                <a:cs typeface="Arial" panose="020B0604020202020204" pitchFamily="34" charset="0"/>
              </a:rPr>
              <a:t>However, the Trade Integration Opportunity is Now!</a:t>
            </a:r>
          </a:p>
        </p:txBody>
      </p:sp>
      <p:sp>
        <p:nvSpPr>
          <p:cNvPr id="25" name="Oval 40">
            <a:extLst>
              <a:ext uri="{FF2B5EF4-FFF2-40B4-BE49-F238E27FC236}">
                <a16:creationId xmlns:a16="http://schemas.microsoft.com/office/drawing/2014/main" id="{25575771-3642-4C9F-8F94-5B8E346FAA70}"/>
              </a:ext>
            </a:extLst>
          </p:cNvPr>
          <p:cNvSpPr>
            <a:spLocks noChangeArrowheads="1"/>
          </p:cNvSpPr>
          <p:nvPr/>
        </p:nvSpPr>
        <p:spPr bwMode="blackWhite">
          <a:xfrm>
            <a:off x="1010910" y="2272403"/>
            <a:ext cx="1230462" cy="935696"/>
          </a:xfrm>
          <a:prstGeom prst="rect">
            <a:avLst/>
          </a:prstGeom>
          <a:solidFill>
            <a:schemeClr val="bg1">
              <a:lumMod val="85000"/>
            </a:schemeClr>
          </a:solidFill>
          <a:ln w="12700">
            <a:noFill/>
            <a:round/>
            <a:headEnd/>
            <a:tailEnd/>
          </a:ln>
          <a:effectLst/>
        </p:spPr>
        <p:txBody>
          <a:bodyPr wrap="square" lIns="0" tIns="91440" rIns="0" bIns="91440" anchor="ctr"/>
          <a:lstStyle/>
          <a:p>
            <a:pPr algn="ctr">
              <a:spcBef>
                <a:spcPts val="900"/>
              </a:spcBef>
            </a:pPr>
            <a:r>
              <a:rPr lang="en-US" sz="5400" b="1" dirty="0">
                <a:solidFill>
                  <a:srgbClr val="FFFFFF"/>
                </a:solidFill>
              </a:rPr>
              <a:t>2</a:t>
            </a:r>
          </a:p>
        </p:txBody>
      </p:sp>
      <p:sp>
        <p:nvSpPr>
          <p:cNvPr id="26" name="Oval 40">
            <a:extLst>
              <a:ext uri="{FF2B5EF4-FFF2-40B4-BE49-F238E27FC236}">
                <a16:creationId xmlns:a16="http://schemas.microsoft.com/office/drawing/2014/main" id="{C2103F97-C2DE-4B9F-B253-1ED4723B1946}"/>
              </a:ext>
            </a:extLst>
          </p:cNvPr>
          <p:cNvSpPr>
            <a:spLocks noChangeArrowheads="1"/>
          </p:cNvSpPr>
          <p:nvPr/>
        </p:nvSpPr>
        <p:spPr bwMode="blackWhite">
          <a:xfrm>
            <a:off x="1010910" y="3381227"/>
            <a:ext cx="1230462" cy="935696"/>
          </a:xfrm>
          <a:prstGeom prst="rect">
            <a:avLst/>
          </a:prstGeom>
          <a:solidFill>
            <a:schemeClr val="bg1">
              <a:lumMod val="85000"/>
            </a:schemeClr>
          </a:solidFill>
          <a:ln w="12700">
            <a:noFill/>
            <a:round/>
            <a:headEnd/>
            <a:tailEnd/>
          </a:ln>
          <a:effectLst/>
        </p:spPr>
        <p:txBody>
          <a:bodyPr wrap="square" lIns="0" tIns="91440" rIns="0" bIns="91440" anchor="ctr"/>
          <a:lstStyle/>
          <a:p>
            <a:pPr algn="ctr">
              <a:spcBef>
                <a:spcPts val="900"/>
              </a:spcBef>
            </a:pPr>
            <a:r>
              <a:rPr lang="en-US" sz="5400" b="1" dirty="0">
                <a:solidFill>
                  <a:srgbClr val="FFFFFF"/>
                </a:solidFill>
              </a:rPr>
              <a:t>3</a:t>
            </a:r>
          </a:p>
        </p:txBody>
      </p:sp>
      <p:sp>
        <p:nvSpPr>
          <p:cNvPr id="28" name="Rounded Rectangle 5">
            <a:extLst>
              <a:ext uri="{FF2B5EF4-FFF2-40B4-BE49-F238E27FC236}">
                <a16:creationId xmlns:a16="http://schemas.microsoft.com/office/drawing/2014/main" id="{44A11AFD-AF19-4864-8478-3C0B42E67CF2}"/>
              </a:ext>
            </a:extLst>
          </p:cNvPr>
          <p:cNvSpPr/>
          <p:nvPr/>
        </p:nvSpPr>
        <p:spPr bwMode="auto">
          <a:xfrm>
            <a:off x="1751038" y="1159002"/>
            <a:ext cx="9024054" cy="935696"/>
          </a:xfrm>
          <a:prstGeom prst="rect">
            <a:avLst/>
          </a:prstGeom>
          <a:solidFill>
            <a:schemeClr val="bg1">
              <a:lumMod val="95000"/>
            </a:schemeClr>
          </a:solidFill>
          <a:ln>
            <a:solidFill>
              <a:schemeClr val="bg1"/>
            </a:solidFill>
          </a:ln>
        </p:spPr>
        <p:txBody>
          <a:bodyPr wrap="square" lIns="640080" tIns="45715" rIns="91428" bIns="45715" rtlCol="0" anchor="ctr">
            <a:noAutofit/>
          </a:bodyPr>
          <a:lstStyle/>
          <a:p>
            <a:pPr defTabSz="623853" fontAlgn="base">
              <a:spcBef>
                <a:spcPts val="100"/>
              </a:spcBef>
              <a:spcAft>
                <a:spcPts val="100"/>
              </a:spcAft>
              <a:buClr>
                <a:srgbClr val="002776"/>
              </a:buClr>
              <a:defRPr/>
            </a:pPr>
            <a:r>
              <a:rPr lang="en-US" b="1" dirty="0">
                <a:solidFill>
                  <a:srgbClr val="0C2870"/>
                </a:solidFill>
                <a:cs typeface="Times New Roman" pitchFamily="18" charset="0"/>
              </a:rPr>
              <a:t>Global trade uncertainty is rising: </a:t>
            </a:r>
            <a:r>
              <a:rPr lang="en-US" dirty="0"/>
              <a:t>Continental and regional integration offers more stable market access amid fragmentation</a:t>
            </a:r>
            <a:endParaRPr lang="en-US" b="1" dirty="0">
              <a:solidFill>
                <a:srgbClr val="0C2870"/>
              </a:solidFill>
              <a:cs typeface="Times New Roman" pitchFamily="18" charset="0"/>
            </a:endParaRPr>
          </a:p>
        </p:txBody>
      </p:sp>
      <p:sp>
        <p:nvSpPr>
          <p:cNvPr id="29" name="Oval 40">
            <a:extLst>
              <a:ext uri="{FF2B5EF4-FFF2-40B4-BE49-F238E27FC236}">
                <a16:creationId xmlns:a16="http://schemas.microsoft.com/office/drawing/2014/main" id="{99F8C57B-9A7E-4364-AB84-62FE86E84C99}"/>
              </a:ext>
            </a:extLst>
          </p:cNvPr>
          <p:cNvSpPr>
            <a:spLocks noChangeArrowheads="1"/>
          </p:cNvSpPr>
          <p:nvPr/>
        </p:nvSpPr>
        <p:spPr bwMode="blackWhite">
          <a:xfrm>
            <a:off x="1010910" y="1159002"/>
            <a:ext cx="1230462" cy="935696"/>
          </a:xfrm>
          <a:prstGeom prst="rect">
            <a:avLst/>
          </a:prstGeom>
          <a:solidFill>
            <a:schemeClr val="bg1">
              <a:lumMod val="85000"/>
            </a:schemeClr>
          </a:solidFill>
          <a:ln w="12700">
            <a:noFill/>
            <a:round/>
            <a:headEnd/>
            <a:tailEnd/>
          </a:ln>
          <a:effectLst/>
        </p:spPr>
        <p:txBody>
          <a:bodyPr wrap="square" lIns="0" tIns="91440" rIns="0" bIns="91440" anchor="ctr"/>
          <a:lstStyle/>
          <a:p>
            <a:pPr algn="ctr">
              <a:spcBef>
                <a:spcPts val="900"/>
              </a:spcBef>
              <a:defRPr/>
            </a:pPr>
            <a:r>
              <a:rPr lang="en-US" sz="5400" b="1" dirty="0">
                <a:solidFill>
                  <a:srgbClr val="FFFFFF"/>
                </a:solidFill>
              </a:rPr>
              <a:t>1</a:t>
            </a:r>
          </a:p>
        </p:txBody>
      </p:sp>
      <p:sp>
        <p:nvSpPr>
          <p:cNvPr id="9" name="TextBox 8">
            <a:extLst>
              <a:ext uri="{FF2B5EF4-FFF2-40B4-BE49-F238E27FC236}">
                <a16:creationId xmlns:a16="http://schemas.microsoft.com/office/drawing/2014/main" id="{5587B9D1-9559-514E-C9A3-840BE43ED3CA}"/>
              </a:ext>
            </a:extLst>
          </p:cNvPr>
          <p:cNvSpPr txBox="1"/>
          <p:nvPr/>
        </p:nvSpPr>
        <p:spPr>
          <a:xfrm>
            <a:off x="424744" y="5191166"/>
            <a:ext cx="11590047" cy="1015663"/>
          </a:xfrm>
          <a:prstGeom prst="rect">
            <a:avLst/>
          </a:prstGeom>
          <a:solidFill>
            <a:schemeClr val="tx2">
              <a:lumMod val="10000"/>
              <a:lumOff val="90000"/>
            </a:schemeClr>
          </a:solidFill>
        </p:spPr>
        <p:txBody>
          <a:bodyPr wrap="square">
            <a:spAutoFit/>
          </a:bodyPr>
          <a:lstStyle/>
          <a:p>
            <a:pPr algn="ctr"/>
            <a:r>
              <a:rPr lang="en-US" sz="2000" dirty="0"/>
              <a:t>11 of Africa’s 16 landlocked countries are in East &amp; Southern Africa with a median GDP of US$14 bn. National markets lack the density to support diversified production, industrial agglomeration, or modern service exports.</a:t>
            </a:r>
          </a:p>
        </p:txBody>
      </p:sp>
    </p:spTree>
    <p:extLst>
      <p:ext uri="{BB962C8B-B14F-4D97-AF65-F5344CB8AC3E}">
        <p14:creationId xmlns:p14="http://schemas.microsoft.com/office/powerpoint/2010/main" val="3577637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B1507-271E-1CED-378A-C3DD215CCD93}"/>
              </a:ext>
            </a:extLst>
          </p:cNvPr>
          <p:cNvSpPr>
            <a:spLocks noGrp="1"/>
          </p:cNvSpPr>
          <p:nvPr>
            <p:ph type="title"/>
          </p:nvPr>
        </p:nvSpPr>
        <p:spPr>
          <a:xfrm>
            <a:off x="186266" y="85064"/>
            <a:ext cx="11020892" cy="1229749"/>
          </a:xfrm>
        </p:spPr>
        <p:txBody>
          <a:bodyPr>
            <a:normAutofit/>
          </a:bodyPr>
          <a:lstStyle/>
          <a:p>
            <a:pPr algn="ctr"/>
            <a:r>
              <a:rPr lang="en-US" sz="2700" dirty="0">
                <a:latin typeface="+mn-lt"/>
                <a:cs typeface="Arial"/>
              </a:rPr>
              <a:t>Addressing constraints across the trade-investment-finance ecosystem will be important to achieve integration outcomes</a:t>
            </a:r>
            <a:endParaRPr lang="en-US" sz="2700" dirty="0">
              <a:latin typeface="+mn-lt"/>
              <a:cs typeface="Arial" panose="020B0604020202020204" pitchFamily="34" charset="0"/>
            </a:endParaRPr>
          </a:p>
        </p:txBody>
      </p:sp>
      <p:sp>
        <p:nvSpPr>
          <p:cNvPr id="3" name="TextBox 2">
            <a:extLst>
              <a:ext uri="{FF2B5EF4-FFF2-40B4-BE49-F238E27FC236}">
                <a16:creationId xmlns:a16="http://schemas.microsoft.com/office/drawing/2014/main" id="{17D30710-12B2-A25D-72C5-303BF47009DD}"/>
              </a:ext>
            </a:extLst>
          </p:cNvPr>
          <p:cNvSpPr txBox="1"/>
          <p:nvPr/>
        </p:nvSpPr>
        <p:spPr>
          <a:xfrm>
            <a:off x="8073778" y="2068682"/>
            <a:ext cx="3260262" cy="338554"/>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600" dirty="0">
                <a:cs typeface="Arial" panose="020B0604020202020204" pitchFamily="34" charset="0"/>
              </a:rPr>
              <a:t>Reduced trade costs and delays</a:t>
            </a:r>
          </a:p>
        </p:txBody>
      </p:sp>
      <p:sp>
        <p:nvSpPr>
          <p:cNvPr id="7" name="TextBox 6">
            <a:extLst>
              <a:ext uri="{FF2B5EF4-FFF2-40B4-BE49-F238E27FC236}">
                <a16:creationId xmlns:a16="http://schemas.microsoft.com/office/drawing/2014/main" id="{7CED4B61-167C-666B-05FF-513040BC52A1}"/>
              </a:ext>
            </a:extLst>
          </p:cNvPr>
          <p:cNvSpPr txBox="1"/>
          <p:nvPr/>
        </p:nvSpPr>
        <p:spPr>
          <a:xfrm>
            <a:off x="911499" y="4895256"/>
            <a:ext cx="2460222" cy="338554"/>
          </a:xfrm>
          <a:prstGeom prst="rect">
            <a:avLst/>
          </a:prstGeom>
          <a:solidFill>
            <a:schemeClr val="tx2">
              <a:lumMod val="10000"/>
              <a:lumOff val="90000"/>
            </a:schemeClr>
          </a:solid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1600" dirty="0">
                <a:cs typeface="Arial" panose="020B0604020202020204" pitchFamily="34" charset="0"/>
              </a:rPr>
              <a:t>Regulatory</a:t>
            </a:r>
          </a:p>
        </p:txBody>
      </p:sp>
      <p:sp>
        <p:nvSpPr>
          <p:cNvPr id="8" name="TextBox 7">
            <a:extLst>
              <a:ext uri="{FF2B5EF4-FFF2-40B4-BE49-F238E27FC236}">
                <a16:creationId xmlns:a16="http://schemas.microsoft.com/office/drawing/2014/main" id="{30EC8CFD-A577-D44E-26DA-2D736E0DA129}"/>
              </a:ext>
            </a:extLst>
          </p:cNvPr>
          <p:cNvSpPr txBox="1"/>
          <p:nvPr/>
        </p:nvSpPr>
        <p:spPr>
          <a:xfrm>
            <a:off x="911499" y="4207818"/>
            <a:ext cx="2460222" cy="338554"/>
          </a:xfrm>
          <a:prstGeom prst="rect">
            <a:avLst/>
          </a:prstGeom>
          <a:solidFill>
            <a:schemeClr val="tx2">
              <a:lumMod val="10000"/>
              <a:lumOff val="90000"/>
            </a:schemeClr>
          </a:solid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1600" dirty="0">
                <a:cs typeface="Arial" panose="020B0604020202020204" pitchFamily="34" charset="0"/>
              </a:rPr>
              <a:t>Financial</a:t>
            </a:r>
          </a:p>
        </p:txBody>
      </p:sp>
      <p:sp>
        <p:nvSpPr>
          <p:cNvPr id="9" name="TextBox 8">
            <a:extLst>
              <a:ext uri="{FF2B5EF4-FFF2-40B4-BE49-F238E27FC236}">
                <a16:creationId xmlns:a16="http://schemas.microsoft.com/office/drawing/2014/main" id="{91C6CDF0-90DB-57E5-1F7B-00EB7C2B777A}"/>
              </a:ext>
            </a:extLst>
          </p:cNvPr>
          <p:cNvSpPr txBox="1"/>
          <p:nvPr/>
        </p:nvSpPr>
        <p:spPr>
          <a:xfrm>
            <a:off x="911499" y="3534281"/>
            <a:ext cx="2460222" cy="338554"/>
          </a:xfrm>
          <a:prstGeom prst="rect">
            <a:avLst/>
          </a:prstGeom>
          <a:solidFill>
            <a:schemeClr val="tx2">
              <a:lumMod val="10000"/>
              <a:lumOff val="90000"/>
            </a:schemeClr>
          </a:solid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1600" dirty="0">
                <a:cs typeface="Arial" panose="020B0604020202020204" pitchFamily="34" charset="0"/>
              </a:rPr>
              <a:t>Digital</a:t>
            </a:r>
          </a:p>
        </p:txBody>
      </p:sp>
      <p:sp>
        <p:nvSpPr>
          <p:cNvPr id="10" name="TextBox 9">
            <a:extLst>
              <a:ext uri="{FF2B5EF4-FFF2-40B4-BE49-F238E27FC236}">
                <a16:creationId xmlns:a16="http://schemas.microsoft.com/office/drawing/2014/main" id="{A76B3485-110C-1798-A750-9E607C6349D6}"/>
              </a:ext>
            </a:extLst>
          </p:cNvPr>
          <p:cNvSpPr txBox="1"/>
          <p:nvPr/>
        </p:nvSpPr>
        <p:spPr>
          <a:xfrm>
            <a:off x="911499" y="2826042"/>
            <a:ext cx="2460222" cy="338554"/>
          </a:xfrm>
          <a:prstGeom prst="rect">
            <a:avLst/>
          </a:prstGeom>
          <a:solidFill>
            <a:schemeClr val="tx2">
              <a:lumMod val="10000"/>
              <a:lumOff val="90000"/>
            </a:schemeClr>
          </a:solid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1600" dirty="0">
                <a:cs typeface="Arial" panose="020B0604020202020204" pitchFamily="34" charset="0"/>
              </a:rPr>
              <a:t>Physical</a:t>
            </a:r>
          </a:p>
        </p:txBody>
      </p:sp>
      <p:sp>
        <p:nvSpPr>
          <p:cNvPr id="11" name="TextBox 10">
            <a:extLst>
              <a:ext uri="{FF2B5EF4-FFF2-40B4-BE49-F238E27FC236}">
                <a16:creationId xmlns:a16="http://schemas.microsoft.com/office/drawing/2014/main" id="{CDCDE39C-66D6-3972-A59D-E1A7BD6DB165}"/>
              </a:ext>
            </a:extLst>
          </p:cNvPr>
          <p:cNvSpPr txBox="1"/>
          <p:nvPr/>
        </p:nvSpPr>
        <p:spPr>
          <a:xfrm>
            <a:off x="3466981" y="4789150"/>
            <a:ext cx="3338925" cy="584775"/>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1600" dirty="0">
                <a:cs typeface="Arial" panose="020B0604020202020204" pitchFamily="34" charset="0"/>
              </a:rPr>
              <a:t>Rules, standards, and investment climate</a:t>
            </a:r>
          </a:p>
        </p:txBody>
      </p:sp>
      <p:sp>
        <p:nvSpPr>
          <p:cNvPr id="12" name="TextBox 11">
            <a:extLst>
              <a:ext uri="{FF2B5EF4-FFF2-40B4-BE49-F238E27FC236}">
                <a16:creationId xmlns:a16="http://schemas.microsoft.com/office/drawing/2014/main" id="{D2FE39C6-570E-AC23-20FA-FC3528C612D5}"/>
              </a:ext>
            </a:extLst>
          </p:cNvPr>
          <p:cNvSpPr txBox="1"/>
          <p:nvPr/>
        </p:nvSpPr>
        <p:spPr>
          <a:xfrm>
            <a:off x="3370673" y="3499579"/>
            <a:ext cx="3339973" cy="338554"/>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1600" dirty="0">
                <a:cs typeface="Arial" panose="020B0604020202020204" pitchFamily="34" charset="0"/>
              </a:rPr>
              <a:t>Trade systems, payments, data </a:t>
            </a:r>
          </a:p>
        </p:txBody>
      </p:sp>
      <p:sp>
        <p:nvSpPr>
          <p:cNvPr id="13" name="TextBox 12">
            <a:extLst>
              <a:ext uri="{FF2B5EF4-FFF2-40B4-BE49-F238E27FC236}">
                <a16:creationId xmlns:a16="http://schemas.microsoft.com/office/drawing/2014/main" id="{50DF4F70-ED70-BCC6-5141-7F2AE7DFE2CA}"/>
              </a:ext>
            </a:extLst>
          </p:cNvPr>
          <p:cNvSpPr txBox="1"/>
          <p:nvPr/>
        </p:nvSpPr>
        <p:spPr>
          <a:xfrm>
            <a:off x="3370673" y="4183764"/>
            <a:ext cx="3338925" cy="338554"/>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1600" dirty="0">
                <a:cs typeface="Arial" panose="020B0604020202020204" pitchFamily="34" charset="0"/>
              </a:rPr>
              <a:t>Trade finance and risk instruments</a:t>
            </a:r>
          </a:p>
        </p:txBody>
      </p:sp>
      <p:sp>
        <p:nvSpPr>
          <p:cNvPr id="4" name="TextBox 3">
            <a:extLst>
              <a:ext uri="{FF2B5EF4-FFF2-40B4-BE49-F238E27FC236}">
                <a16:creationId xmlns:a16="http://schemas.microsoft.com/office/drawing/2014/main" id="{51C4AA9B-286A-0510-5558-D5DC02AFE02D}"/>
              </a:ext>
            </a:extLst>
          </p:cNvPr>
          <p:cNvSpPr txBox="1"/>
          <p:nvPr/>
        </p:nvSpPr>
        <p:spPr>
          <a:xfrm>
            <a:off x="3466981" y="2723328"/>
            <a:ext cx="2876068" cy="584775"/>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1600" dirty="0">
                <a:cs typeface="Arial" panose="020B0604020202020204" pitchFamily="34" charset="0"/>
              </a:rPr>
              <a:t>Border infrastructure and logistics services</a:t>
            </a:r>
          </a:p>
        </p:txBody>
      </p:sp>
      <p:sp>
        <p:nvSpPr>
          <p:cNvPr id="17" name="TextBox 16">
            <a:extLst>
              <a:ext uri="{FF2B5EF4-FFF2-40B4-BE49-F238E27FC236}">
                <a16:creationId xmlns:a16="http://schemas.microsoft.com/office/drawing/2014/main" id="{3643A158-7A10-34D3-918D-D00E87CDEF51}"/>
              </a:ext>
            </a:extLst>
          </p:cNvPr>
          <p:cNvSpPr txBox="1"/>
          <p:nvPr/>
        </p:nvSpPr>
        <p:spPr>
          <a:xfrm>
            <a:off x="8220540" y="1430942"/>
            <a:ext cx="2460222" cy="338554"/>
          </a:xfrm>
          <a:prstGeom prst="rect">
            <a:avLst/>
          </a:prstGeom>
          <a:solidFill>
            <a:srgbClr val="FFFFCC"/>
          </a:solid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en-US"/>
            </a:defPPr>
            <a:lvl1pPr algn="ctr">
              <a:defRPr sz="1600">
                <a:latin typeface="Arial" panose="020B0604020202020204" pitchFamily="34" charset="0"/>
                <a:cs typeface="Arial" panose="020B0604020202020204" pitchFamily="34" charset="0"/>
              </a:defRPr>
            </a:lvl1pPr>
          </a:lstStyle>
          <a:p>
            <a:r>
              <a:rPr lang="en-US" dirty="0">
                <a:latin typeface="+mn-lt"/>
              </a:rPr>
              <a:t>Expected Outcomes</a:t>
            </a:r>
          </a:p>
        </p:txBody>
      </p:sp>
      <p:sp>
        <p:nvSpPr>
          <p:cNvPr id="19" name="TextBox 18">
            <a:extLst>
              <a:ext uri="{FF2B5EF4-FFF2-40B4-BE49-F238E27FC236}">
                <a16:creationId xmlns:a16="http://schemas.microsoft.com/office/drawing/2014/main" id="{1BB07661-2416-3FA2-FB31-3B360ADB49FA}"/>
              </a:ext>
            </a:extLst>
          </p:cNvPr>
          <p:cNvSpPr txBox="1"/>
          <p:nvPr/>
        </p:nvSpPr>
        <p:spPr>
          <a:xfrm>
            <a:off x="911499" y="1421225"/>
            <a:ext cx="2460222" cy="338554"/>
          </a:xfrm>
          <a:prstGeom prst="rect">
            <a:avLst/>
          </a:prstGeom>
          <a:solidFill>
            <a:srgbClr val="FFFFCC"/>
          </a:solid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1600" dirty="0">
                <a:cs typeface="Arial" panose="020B0604020202020204" pitchFamily="34" charset="0"/>
              </a:rPr>
              <a:t> Dimensions</a:t>
            </a:r>
          </a:p>
        </p:txBody>
      </p:sp>
      <p:sp>
        <p:nvSpPr>
          <p:cNvPr id="20" name="TextBox 19">
            <a:extLst>
              <a:ext uri="{FF2B5EF4-FFF2-40B4-BE49-F238E27FC236}">
                <a16:creationId xmlns:a16="http://schemas.microsoft.com/office/drawing/2014/main" id="{C7F65FA5-A7C3-47E3-9A53-3153E50A9B82}"/>
              </a:ext>
            </a:extLst>
          </p:cNvPr>
          <p:cNvSpPr txBox="1"/>
          <p:nvPr/>
        </p:nvSpPr>
        <p:spPr>
          <a:xfrm>
            <a:off x="3768983" y="1422857"/>
            <a:ext cx="2460222" cy="338554"/>
          </a:xfrm>
          <a:prstGeom prst="rect">
            <a:avLst/>
          </a:prstGeom>
          <a:solidFill>
            <a:srgbClr val="FFFFCC"/>
          </a:solid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en-US"/>
            </a:defPPr>
            <a:lvl1pPr algn="ctr">
              <a:defRPr sz="1600">
                <a:latin typeface="Arial" panose="020B0604020202020204" pitchFamily="34" charset="0"/>
                <a:cs typeface="Arial" panose="020B0604020202020204" pitchFamily="34" charset="0"/>
              </a:defRPr>
            </a:lvl1pPr>
          </a:lstStyle>
          <a:p>
            <a:r>
              <a:rPr lang="en-US" dirty="0">
                <a:latin typeface="+mn-lt"/>
              </a:rPr>
              <a:t>Channels</a:t>
            </a:r>
          </a:p>
        </p:txBody>
      </p:sp>
      <p:sp>
        <p:nvSpPr>
          <p:cNvPr id="6" name="TextBox 5">
            <a:extLst>
              <a:ext uri="{FF2B5EF4-FFF2-40B4-BE49-F238E27FC236}">
                <a16:creationId xmlns:a16="http://schemas.microsoft.com/office/drawing/2014/main" id="{0020A7E1-59AF-4D17-1BD3-0E3746936D98}"/>
              </a:ext>
            </a:extLst>
          </p:cNvPr>
          <p:cNvSpPr txBox="1"/>
          <p:nvPr/>
        </p:nvSpPr>
        <p:spPr>
          <a:xfrm>
            <a:off x="911499" y="2125601"/>
            <a:ext cx="2460222" cy="338554"/>
          </a:xfrm>
          <a:prstGeom prst="rect">
            <a:avLst/>
          </a:prstGeom>
          <a:solidFill>
            <a:srgbClr val="DCEAF7"/>
          </a:solid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1600" dirty="0">
                <a:cs typeface="Arial" panose="020B0604020202020204" pitchFamily="34" charset="0"/>
              </a:rPr>
              <a:t>Regional</a:t>
            </a:r>
          </a:p>
        </p:txBody>
      </p:sp>
      <p:sp>
        <p:nvSpPr>
          <p:cNvPr id="22" name="TextBox 21">
            <a:extLst>
              <a:ext uri="{FF2B5EF4-FFF2-40B4-BE49-F238E27FC236}">
                <a16:creationId xmlns:a16="http://schemas.microsoft.com/office/drawing/2014/main" id="{B49A33F5-9754-EE5A-986A-087BD36F6B29}"/>
              </a:ext>
            </a:extLst>
          </p:cNvPr>
          <p:cNvSpPr txBox="1"/>
          <p:nvPr/>
        </p:nvSpPr>
        <p:spPr>
          <a:xfrm>
            <a:off x="3256597" y="2015614"/>
            <a:ext cx="3296836" cy="584775"/>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1600" dirty="0">
                <a:cs typeface="Arial" panose="020B0604020202020204" pitchFamily="34" charset="0"/>
              </a:rPr>
              <a:t>Continental and regional agreements</a:t>
            </a:r>
          </a:p>
        </p:txBody>
      </p:sp>
      <p:sp>
        <p:nvSpPr>
          <p:cNvPr id="5" name="TextBox 4">
            <a:extLst>
              <a:ext uri="{FF2B5EF4-FFF2-40B4-BE49-F238E27FC236}">
                <a16:creationId xmlns:a16="http://schemas.microsoft.com/office/drawing/2014/main" id="{9A344FAE-D111-9565-719B-F3D35EC5B21F}"/>
              </a:ext>
            </a:extLst>
          </p:cNvPr>
          <p:cNvSpPr txBox="1"/>
          <p:nvPr/>
        </p:nvSpPr>
        <p:spPr>
          <a:xfrm>
            <a:off x="8073778" y="2484501"/>
            <a:ext cx="3260262" cy="584775"/>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600" dirty="0">
                <a:cs typeface="Arial" panose="020B0604020202020204" pitchFamily="34" charset="0"/>
              </a:rPr>
              <a:t>Improved predictability of cross border trade</a:t>
            </a:r>
          </a:p>
        </p:txBody>
      </p:sp>
      <p:sp>
        <p:nvSpPr>
          <p:cNvPr id="14" name="TextBox 13">
            <a:extLst>
              <a:ext uri="{FF2B5EF4-FFF2-40B4-BE49-F238E27FC236}">
                <a16:creationId xmlns:a16="http://schemas.microsoft.com/office/drawing/2014/main" id="{1CC8AEB7-6A1B-E90C-D83A-9B070DA7C82C}"/>
              </a:ext>
            </a:extLst>
          </p:cNvPr>
          <p:cNvSpPr txBox="1"/>
          <p:nvPr/>
        </p:nvSpPr>
        <p:spPr>
          <a:xfrm>
            <a:off x="8070263" y="3158510"/>
            <a:ext cx="3260262" cy="584775"/>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600" dirty="0">
                <a:cs typeface="Arial" panose="020B0604020202020204" pitchFamily="34" charset="0"/>
              </a:rPr>
              <a:t>Expanded access to regional markets for firms</a:t>
            </a:r>
          </a:p>
        </p:txBody>
      </p:sp>
      <p:sp>
        <p:nvSpPr>
          <p:cNvPr id="15" name="TextBox 14">
            <a:extLst>
              <a:ext uri="{FF2B5EF4-FFF2-40B4-BE49-F238E27FC236}">
                <a16:creationId xmlns:a16="http://schemas.microsoft.com/office/drawing/2014/main" id="{566280B7-2F5E-0EFF-4CC2-986AC36665E8}"/>
              </a:ext>
            </a:extLst>
          </p:cNvPr>
          <p:cNvSpPr txBox="1"/>
          <p:nvPr/>
        </p:nvSpPr>
        <p:spPr>
          <a:xfrm>
            <a:off x="8070263" y="3880029"/>
            <a:ext cx="3260262" cy="584775"/>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600" dirty="0">
                <a:cs typeface="Arial" panose="020B0604020202020204" pitchFamily="34" charset="0"/>
              </a:rPr>
              <a:t>Increased access to trade finance and risk mitigation</a:t>
            </a:r>
          </a:p>
        </p:txBody>
      </p:sp>
      <p:sp>
        <p:nvSpPr>
          <p:cNvPr id="16" name="TextBox 15">
            <a:extLst>
              <a:ext uri="{FF2B5EF4-FFF2-40B4-BE49-F238E27FC236}">
                <a16:creationId xmlns:a16="http://schemas.microsoft.com/office/drawing/2014/main" id="{BE473C61-8BA9-26FC-475D-B92E3BCC01E2}"/>
              </a:ext>
            </a:extLst>
          </p:cNvPr>
          <p:cNvSpPr txBox="1"/>
          <p:nvPr/>
        </p:nvSpPr>
        <p:spPr>
          <a:xfrm>
            <a:off x="8070263" y="4562775"/>
            <a:ext cx="3260262" cy="584775"/>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600" dirty="0">
                <a:cs typeface="Arial" panose="020B0604020202020204" pitchFamily="34" charset="0"/>
              </a:rPr>
              <a:t>Stronger alignment of regional trade and investment</a:t>
            </a:r>
          </a:p>
        </p:txBody>
      </p:sp>
      <p:sp>
        <p:nvSpPr>
          <p:cNvPr id="21" name="AutoShape 27">
            <a:extLst>
              <a:ext uri="{FF2B5EF4-FFF2-40B4-BE49-F238E27FC236}">
                <a16:creationId xmlns:a16="http://schemas.microsoft.com/office/drawing/2014/main" id="{8DE442C7-DF00-F9F2-688B-523016759CCD}"/>
              </a:ext>
            </a:extLst>
          </p:cNvPr>
          <p:cNvSpPr>
            <a:spLocks noChangeArrowheads="1"/>
          </p:cNvSpPr>
          <p:nvPr/>
        </p:nvSpPr>
        <p:spPr bwMode="auto">
          <a:xfrm>
            <a:off x="7028588" y="2416177"/>
            <a:ext cx="503839" cy="2098194"/>
          </a:xfrm>
          <a:prstGeom prst="rightArrow">
            <a:avLst>
              <a:gd name="adj1" fmla="val 75009"/>
              <a:gd name="adj2" fmla="val 50005"/>
            </a:avLst>
          </a:prstGeom>
          <a:solidFill>
            <a:schemeClr val="accent2"/>
          </a:solidFill>
          <a:ln w="12700">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3974384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BEAE52-0BA4-88E2-A508-40AC86696ED3}"/>
              </a:ext>
            </a:extLst>
          </p:cNvPr>
          <p:cNvSpPr txBox="1"/>
          <p:nvPr/>
        </p:nvSpPr>
        <p:spPr>
          <a:xfrm>
            <a:off x="99802" y="1944090"/>
            <a:ext cx="3386409" cy="646331"/>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b="1" dirty="0">
                <a:cs typeface="Arial" panose="020B0604020202020204" pitchFamily="34" charset="0"/>
              </a:rPr>
              <a:t>Pillar I: Trade &amp; Investment for Jobs</a:t>
            </a:r>
          </a:p>
        </p:txBody>
      </p:sp>
      <p:sp>
        <p:nvSpPr>
          <p:cNvPr id="4" name="TextBox 3">
            <a:extLst>
              <a:ext uri="{FF2B5EF4-FFF2-40B4-BE49-F238E27FC236}">
                <a16:creationId xmlns:a16="http://schemas.microsoft.com/office/drawing/2014/main" id="{A3E88347-EC59-AB94-F789-D0DD0C0592AB}"/>
              </a:ext>
            </a:extLst>
          </p:cNvPr>
          <p:cNvSpPr txBox="1"/>
          <p:nvPr/>
        </p:nvSpPr>
        <p:spPr>
          <a:xfrm>
            <a:off x="8179696" y="1924019"/>
            <a:ext cx="3912502" cy="646331"/>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b="1" dirty="0">
                <a:cs typeface="Arial" panose="020B0604020202020204" pitchFamily="34" charset="0"/>
              </a:rPr>
              <a:t>Pillar III: Regional Coordination &amp; Delivery</a:t>
            </a:r>
            <a:endParaRPr lang="en-US" dirty="0">
              <a:cs typeface="Arial" panose="020B0604020202020204" pitchFamily="34" charset="0"/>
            </a:endParaRPr>
          </a:p>
        </p:txBody>
      </p:sp>
      <p:sp>
        <p:nvSpPr>
          <p:cNvPr id="5" name="TextBox 4">
            <a:extLst>
              <a:ext uri="{FF2B5EF4-FFF2-40B4-BE49-F238E27FC236}">
                <a16:creationId xmlns:a16="http://schemas.microsoft.com/office/drawing/2014/main" id="{3EE4D31C-AF0A-A9B3-D990-DA0E491EA9BC}"/>
              </a:ext>
            </a:extLst>
          </p:cNvPr>
          <p:cNvSpPr txBox="1"/>
          <p:nvPr/>
        </p:nvSpPr>
        <p:spPr>
          <a:xfrm>
            <a:off x="4012305" y="1942843"/>
            <a:ext cx="3828189" cy="646331"/>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b="1" dirty="0">
                <a:cs typeface="Arial" panose="020B0604020202020204" pitchFamily="34" charset="0"/>
              </a:rPr>
              <a:t>Pillar II: Financing for Exports &amp; Private Capital</a:t>
            </a:r>
            <a:endParaRPr lang="en-US" dirty="0">
              <a:cs typeface="Arial" panose="020B0604020202020204" pitchFamily="34" charset="0"/>
            </a:endParaRPr>
          </a:p>
        </p:txBody>
      </p:sp>
      <p:sp>
        <p:nvSpPr>
          <p:cNvPr id="6" name="TextBox 5">
            <a:extLst>
              <a:ext uri="{FF2B5EF4-FFF2-40B4-BE49-F238E27FC236}">
                <a16:creationId xmlns:a16="http://schemas.microsoft.com/office/drawing/2014/main" id="{9CD1699D-0406-5563-A7E3-244B11EC2AAD}"/>
              </a:ext>
            </a:extLst>
          </p:cNvPr>
          <p:cNvSpPr txBox="1"/>
          <p:nvPr/>
        </p:nvSpPr>
        <p:spPr>
          <a:xfrm>
            <a:off x="99802" y="2799839"/>
            <a:ext cx="3386409" cy="2585323"/>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457200" indent="-457200">
              <a:buFont typeface="+mj-lt"/>
              <a:buAutoNum type="arabicPeriod"/>
            </a:pPr>
            <a:r>
              <a:rPr lang="en-US" dirty="0">
                <a:cs typeface="Arial" panose="020B0604020202020204" pitchFamily="34" charset="0"/>
              </a:rPr>
              <a:t>Implement trade agreements (</a:t>
            </a:r>
            <a:r>
              <a:rPr lang="en-US" dirty="0" err="1">
                <a:cs typeface="Arial" panose="020B0604020202020204" pitchFamily="34" charset="0"/>
              </a:rPr>
              <a:t>AfCFTA</a:t>
            </a:r>
            <a:r>
              <a:rPr lang="en-US" dirty="0">
                <a:cs typeface="Arial" panose="020B0604020202020204" pitchFamily="34" charset="0"/>
              </a:rPr>
              <a:t>, WTO, regional).</a:t>
            </a:r>
          </a:p>
          <a:p>
            <a:pPr marL="457200" indent="-457200">
              <a:buFont typeface="+mj-lt"/>
              <a:buAutoNum type="arabicPeriod"/>
            </a:pPr>
            <a:r>
              <a:rPr lang="en-US" dirty="0">
                <a:cs typeface="Arial" panose="020B0604020202020204" pitchFamily="34" charset="0"/>
              </a:rPr>
              <a:t>Improve trade efficiency (automation, border management, quality infrastructure).</a:t>
            </a:r>
          </a:p>
          <a:p>
            <a:pPr marL="457200" indent="-457200">
              <a:buFont typeface="+mj-lt"/>
              <a:buAutoNum type="arabicPeriod"/>
            </a:pPr>
            <a:r>
              <a:rPr lang="en-US" dirty="0">
                <a:cs typeface="Arial" panose="020B0604020202020204" pitchFamily="34" charset="0"/>
              </a:rPr>
              <a:t>Support investment and regulatory reforms.</a:t>
            </a:r>
          </a:p>
        </p:txBody>
      </p:sp>
      <p:sp>
        <p:nvSpPr>
          <p:cNvPr id="7" name="TextBox 6">
            <a:extLst>
              <a:ext uri="{FF2B5EF4-FFF2-40B4-BE49-F238E27FC236}">
                <a16:creationId xmlns:a16="http://schemas.microsoft.com/office/drawing/2014/main" id="{906E8D39-84F1-8831-B5C1-73F0CE894369}"/>
              </a:ext>
            </a:extLst>
          </p:cNvPr>
          <p:cNvSpPr txBox="1"/>
          <p:nvPr/>
        </p:nvSpPr>
        <p:spPr>
          <a:xfrm>
            <a:off x="4012304" y="2797345"/>
            <a:ext cx="3828189" cy="2308324"/>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lIns="91440" tIns="45720" rIns="91440" bIns="45720" rtlCol="0" anchor="t">
            <a:spAutoFit/>
          </a:bodyPr>
          <a:lstStyle/>
          <a:p>
            <a:pPr marL="457200" indent="-457200">
              <a:buFont typeface="+mj-lt"/>
              <a:buAutoNum type="arabicPeriod"/>
            </a:pPr>
            <a:r>
              <a:rPr lang="en-US" dirty="0">
                <a:cs typeface="Arial"/>
              </a:rPr>
              <a:t>Expand trade finance instruments in priority export-oriented value chains.</a:t>
            </a:r>
          </a:p>
          <a:p>
            <a:pPr marL="457200" indent="-457200">
              <a:buFont typeface="+mj-lt"/>
              <a:buAutoNum type="arabicPeriod"/>
            </a:pPr>
            <a:r>
              <a:rPr lang="en-US" dirty="0">
                <a:cs typeface="Arial"/>
              </a:rPr>
              <a:t>Introduce de-risking instruments and trade insurance.</a:t>
            </a:r>
          </a:p>
          <a:p>
            <a:pPr marL="457200" indent="-457200">
              <a:buFont typeface="+mj-lt"/>
              <a:buAutoNum type="arabicPeriod"/>
            </a:pPr>
            <a:r>
              <a:rPr lang="en-US" dirty="0">
                <a:cs typeface="Arial"/>
              </a:rPr>
              <a:t>Strengthen digital cross-border payment</a:t>
            </a:r>
            <a:r>
              <a:rPr lang="en-US" dirty="0">
                <a:solidFill>
                  <a:schemeClr val="tx1"/>
                </a:solidFill>
                <a:cs typeface="Arial"/>
              </a:rPr>
              <a:t>.</a:t>
            </a:r>
          </a:p>
        </p:txBody>
      </p:sp>
      <p:sp>
        <p:nvSpPr>
          <p:cNvPr id="8" name="TextBox 7">
            <a:extLst>
              <a:ext uri="{FF2B5EF4-FFF2-40B4-BE49-F238E27FC236}">
                <a16:creationId xmlns:a16="http://schemas.microsoft.com/office/drawing/2014/main" id="{8F1F741D-2AC1-07E1-4167-2B434C1EC480}"/>
              </a:ext>
            </a:extLst>
          </p:cNvPr>
          <p:cNvSpPr txBox="1"/>
          <p:nvPr/>
        </p:nvSpPr>
        <p:spPr>
          <a:xfrm>
            <a:off x="8179696" y="2759438"/>
            <a:ext cx="3912502" cy="1477328"/>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457200" indent="-457200">
              <a:buFont typeface="+mj-lt"/>
              <a:buAutoNum type="arabicPeriod"/>
            </a:pPr>
            <a:r>
              <a:rPr lang="en-US" dirty="0">
                <a:cs typeface="Arial" panose="020B0604020202020204" pitchFamily="34" charset="0"/>
              </a:rPr>
              <a:t>Strengthen regional coordination </a:t>
            </a:r>
          </a:p>
          <a:p>
            <a:pPr marL="457200" indent="-457200">
              <a:buFont typeface="+mj-lt"/>
              <a:buAutoNum type="arabicPeriod"/>
            </a:pPr>
            <a:r>
              <a:rPr lang="en-US" dirty="0">
                <a:cs typeface="Arial" panose="020B0604020202020204" pitchFamily="34" charset="0"/>
              </a:rPr>
              <a:t>Facilitate private sector platforms for collaborative joint action.</a:t>
            </a:r>
          </a:p>
          <a:p>
            <a:endParaRPr lang="en-US" dirty="0">
              <a:cs typeface="Arial" panose="020B0604020202020204" pitchFamily="34" charset="0"/>
            </a:endParaRPr>
          </a:p>
        </p:txBody>
      </p:sp>
      <p:sp>
        <p:nvSpPr>
          <p:cNvPr id="10" name="Title 1">
            <a:extLst>
              <a:ext uri="{FF2B5EF4-FFF2-40B4-BE49-F238E27FC236}">
                <a16:creationId xmlns:a16="http://schemas.microsoft.com/office/drawing/2014/main" id="{6AC89FA8-9A06-D928-40C7-1DC3709EA611}"/>
              </a:ext>
            </a:extLst>
          </p:cNvPr>
          <p:cNvSpPr txBox="1">
            <a:spLocks/>
          </p:cNvSpPr>
          <p:nvPr/>
        </p:nvSpPr>
        <p:spPr>
          <a:xfrm>
            <a:off x="698097" y="103553"/>
            <a:ext cx="10456602" cy="646331"/>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dirty="0">
                <a:latin typeface="+mn-lt"/>
                <a:cs typeface="Arial" panose="020B0604020202020204" pitchFamily="34" charset="0"/>
              </a:rPr>
              <a:t>The Proposed BOOST program concept</a:t>
            </a:r>
          </a:p>
        </p:txBody>
      </p:sp>
      <p:sp>
        <p:nvSpPr>
          <p:cNvPr id="12" name="TextBox 11">
            <a:extLst>
              <a:ext uri="{FF2B5EF4-FFF2-40B4-BE49-F238E27FC236}">
                <a16:creationId xmlns:a16="http://schemas.microsoft.com/office/drawing/2014/main" id="{22E5E973-8025-34A3-D773-C5BE70999250}"/>
              </a:ext>
            </a:extLst>
          </p:cNvPr>
          <p:cNvSpPr txBox="1"/>
          <p:nvPr/>
        </p:nvSpPr>
        <p:spPr>
          <a:xfrm>
            <a:off x="202301" y="899991"/>
            <a:ext cx="11787398" cy="646331"/>
          </a:xfrm>
          <a:prstGeom prst="rect">
            <a:avLst/>
          </a:prstGeom>
          <a:solidFill>
            <a:schemeClr val="tx2">
              <a:lumMod val="10000"/>
              <a:lumOff val="90000"/>
            </a:schemeClr>
          </a:solidFill>
          <a:ln>
            <a:noFill/>
          </a:ln>
        </p:spPr>
        <p:style>
          <a:lnRef idx="2">
            <a:schemeClr val="accent1"/>
          </a:lnRef>
          <a:fillRef idx="1">
            <a:schemeClr val="lt1"/>
          </a:fillRef>
          <a:effectRef idx="0">
            <a:schemeClr val="accent1"/>
          </a:effectRef>
          <a:fontRef idx="minor">
            <a:schemeClr val="dk1"/>
          </a:fontRef>
        </p:style>
        <p:txBody>
          <a:bodyPr wrap="square" lIns="91440" tIns="45720" rIns="91440" bIns="45720" rtlCol="0" anchor="t">
            <a:spAutoFit/>
          </a:bodyPr>
          <a:lstStyle/>
          <a:p>
            <a:pPr algn="ctr"/>
            <a:r>
              <a:rPr lang="en-US" dirty="0">
                <a:cs typeface="Arial" panose="020B0604020202020204" pitchFamily="34" charset="0"/>
              </a:rPr>
              <a:t>Program will aim to reduce trade costs, increase investment flows, expand finance for exports, and increase regional trade coordination.</a:t>
            </a:r>
            <a:endParaRPr lang="en-US" dirty="0">
              <a:cs typeface="Arial"/>
            </a:endParaRPr>
          </a:p>
        </p:txBody>
      </p:sp>
      <p:sp>
        <p:nvSpPr>
          <p:cNvPr id="11" name="TextBox 10">
            <a:extLst>
              <a:ext uri="{FF2B5EF4-FFF2-40B4-BE49-F238E27FC236}">
                <a16:creationId xmlns:a16="http://schemas.microsoft.com/office/drawing/2014/main" id="{8C17B191-64FD-B6E5-3656-E2D928EB9994}"/>
              </a:ext>
            </a:extLst>
          </p:cNvPr>
          <p:cNvSpPr txBox="1"/>
          <p:nvPr/>
        </p:nvSpPr>
        <p:spPr>
          <a:xfrm>
            <a:off x="457200" y="5710361"/>
            <a:ext cx="10992293" cy="646331"/>
          </a:xfrm>
          <a:prstGeom prst="rect">
            <a:avLst/>
          </a:prstGeom>
          <a:solidFill>
            <a:srgbClr val="FFFFCC"/>
          </a:solidFill>
        </p:spPr>
        <p:txBody>
          <a:bodyPr wrap="square" rtlCol="0">
            <a:spAutoFit/>
          </a:bodyPr>
          <a:lstStyle/>
          <a:p>
            <a:r>
              <a:rPr lang="en-ZA" dirty="0"/>
              <a:t>Geographic scope covers countries in East and Southern Africa where interventions will be aligned along corridors and value chains that will help </a:t>
            </a:r>
            <a:r>
              <a:rPr lang="en-US" dirty="0"/>
              <a:t>concentrate investment, reforms, and partnerships where trade flows.</a:t>
            </a:r>
            <a:endParaRPr lang="en-ZA" dirty="0"/>
          </a:p>
        </p:txBody>
      </p:sp>
    </p:spTree>
    <p:extLst>
      <p:ext uri="{BB962C8B-B14F-4D97-AF65-F5344CB8AC3E}">
        <p14:creationId xmlns:p14="http://schemas.microsoft.com/office/powerpoint/2010/main" val="36116267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86731-3826-79F3-3EBF-170ABAB7D1A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74F1284-67BE-E6D8-359F-2911E5C97EE9}"/>
              </a:ext>
            </a:extLst>
          </p:cNvPr>
          <p:cNvSpPr txBox="1"/>
          <p:nvPr/>
        </p:nvSpPr>
        <p:spPr>
          <a:xfrm>
            <a:off x="-840" y="1242561"/>
            <a:ext cx="4047767"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b="1" dirty="0">
                <a:cs typeface="Arial" panose="020B0604020202020204" pitchFamily="34" charset="0"/>
              </a:rPr>
              <a:t>Trade &amp; Investment</a:t>
            </a:r>
          </a:p>
        </p:txBody>
      </p:sp>
      <p:sp>
        <p:nvSpPr>
          <p:cNvPr id="4" name="TextBox 3">
            <a:extLst>
              <a:ext uri="{FF2B5EF4-FFF2-40B4-BE49-F238E27FC236}">
                <a16:creationId xmlns:a16="http://schemas.microsoft.com/office/drawing/2014/main" id="{6C97AA29-2BC9-2753-60A0-B8C3A8A996F0}"/>
              </a:ext>
            </a:extLst>
          </p:cNvPr>
          <p:cNvSpPr txBox="1"/>
          <p:nvPr/>
        </p:nvSpPr>
        <p:spPr>
          <a:xfrm>
            <a:off x="8179696" y="1242854"/>
            <a:ext cx="3912502"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b="1" dirty="0">
                <a:cs typeface="Arial" panose="020B0604020202020204" pitchFamily="34" charset="0"/>
              </a:rPr>
              <a:t>Regional Coordination &amp; Delivery</a:t>
            </a:r>
            <a:endParaRPr lang="en-US" dirty="0">
              <a:cs typeface="Arial" panose="020B0604020202020204" pitchFamily="34" charset="0"/>
            </a:endParaRPr>
          </a:p>
        </p:txBody>
      </p:sp>
      <p:sp>
        <p:nvSpPr>
          <p:cNvPr id="5" name="TextBox 4">
            <a:extLst>
              <a:ext uri="{FF2B5EF4-FFF2-40B4-BE49-F238E27FC236}">
                <a16:creationId xmlns:a16="http://schemas.microsoft.com/office/drawing/2014/main" id="{087A2529-F21D-334B-F2B6-083A190031EF}"/>
              </a:ext>
            </a:extLst>
          </p:cNvPr>
          <p:cNvSpPr txBox="1"/>
          <p:nvPr/>
        </p:nvSpPr>
        <p:spPr>
          <a:xfrm>
            <a:off x="4012305" y="1238288"/>
            <a:ext cx="3828189" cy="36933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b="1" dirty="0">
                <a:cs typeface="Arial" panose="020B0604020202020204" pitchFamily="34" charset="0"/>
              </a:rPr>
              <a:t>Trade Finance</a:t>
            </a:r>
            <a:endParaRPr lang="en-US" dirty="0">
              <a:cs typeface="Arial" panose="020B0604020202020204" pitchFamily="34" charset="0"/>
            </a:endParaRPr>
          </a:p>
        </p:txBody>
      </p:sp>
      <p:sp>
        <p:nvSpPr>
          <p:cNvPr id="6" name="TextBox 5">
            <a:extLst>
              <a:ext uri="{FF2B5EF4-FFF2-40B4-BE49-F238E27FC236}">
                <a16:creationId xmlns:a16="http://schemas.microsoft.com/office/drawing/2014/main" id="{6BF0F01E-4AF6-A3A0-0191-EB87C02E677D}"/>
              </a:ext>
            </a:extLst>
          </p:cNvPr>
          <p:cNvSpPr txBox="1"/>
          <p:nvPr/>
        </p:nvSpPr>
        <p:spPr>
          <a:xfrm>
            <a:off x="85424" y="1753536"/>
            <a:ext cx="4047765" cy="3970318"/>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lIns="91440" tIns="45720" rIns="91440" bIns="45720" rtlCol="0" anchor="t">
            <a:spAutoFit/>
          </a:bodyPr>
          <a:lstStyle/>
          <a:p>
            <a:pPr marL="342900" indent="-342900">
              <a:buFont typeface="+mj-lt"/>
              <a:buAutoNum type="arabicPeriod"/>
            </a:pPr>
            <a:r>
              <a:rPr lang="en-US" dirty="0">
                <a:cs typeface="Arial"/>
              </a:rPr>
              <a:t>Support WTO Accession, AfCFTA Support, HOAI activities</a:t>
            </a:r>
          </a:p>
          <a:p>
            <a:pPr marL="342900" lvl="0" indent="-342900">
              <a:buFont typeface="+mj-lt"/>
              <a:buAutoNum type="arabicPeriod"/>
            </a:pPr>
            <a:r>
              <a:rPr lang="en-US" dirty="0"/>
              <a:t>Modernize hard and soft border infrastructure</a:t>
            </a:r>
          </a:p>
          <a:p>
            <a:pPr marL="342900" indent="-342900">
              <a:buFont typeface="+mj-lt"/>
              <a:buAutoNum type="arabicPeriod"/>
            </a:pPr>
            <a:r>
              <a:rPr lang="en-US" dirty="0"/>
              <a:t>Automate and digitize trade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b="0" i="0" u="none" strike="noStrike" kern="1200" cap="none" spc="0" normalizeH="0" baseline="0" noProof="0" dirty="0">
                <a:ln>
                  <a:noFill/>
                </a:ln>
                <a:solidFill>
                  <a:prstClr val="black"/>
                </a:solidFill>
                <a:effectLst/>
                <a:uLnTx/>
                <a:uFillTx/>
                <a:latin typeface="Aptos" panose="02110004020202020204"/>
                <a:ea typeface="+mn-ea"/>
                <a:cs typeface="+mn-cs"/>
              </a:rPr>
              <a:t>Support Coordinated border and risk management and joint procedures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b="0" i="0" u="none" strike="noStrike" kern="1200" cap="none" spc="0" normalizeH="0" baseline="0" noProof="0" dirty="0">
                <a:ln>
                  <a:noFill/>
                </a:ln>
                <a:solidFill>
                  <a:prstClr val="black"/>
                </a:solidFill>
                <a:effectLst/>
                <a:uLnTx/>
                <a:uFillTx/>
                <a:latin typeface="Aptos" panose="02110004020202020204"/>
                <a:ea typeface="+mn-ea"/>
                <a:cs typeface="+mn-cs"/>
              </a:rPr>
              <a:t>Support trade in services</a:t>
            </a:r>
          </a:p>
          <a:p>
            <a:pPr marL="342900" lvl="0" indent="-342900">
              <a:buFont typeface="+mj-lt"/>
              <a:buAutoNum type="arabicPeriod"/>
            </a:pPr>
            <a:r>
              <a:rPr lang="en-US" dirty="0"/>
              <a:t>Reduce non- tariff barriers (NTBs)</a:t>
            </a:r>
          </a:p>
          <a:p>
            <a:pPr marL="342900" lvl="0" indent="-342900">
              <a:buFont typeface="+mj-lt"/>
              <a:buAutoNum type="arabicPeriod"/>
            </a:pPr>
            <a:r>
              <a:rPr lang="en-US" dirty="0"/>
              <a:t>Support Compliance with trade rules on SPS, TBT, standards</a:t>
            </a:r>
          </a:p>
          <a:p>
            <a:pPr marL="342900" lvl="0" indent="-342900">
              <a:buFont typeface="+mj-lt"/>
              <a:buAutoNum type="arabicPeriod"/>
            </a:pPr>
            <a:r>
              <a:rPr lang="en-US" dirty="0"/>
              <a:t>Promote investment</a:t>
            </a:r>
          </a:p>
          <a:p>
            <a:pPr marL="342900" lvl="0" indent="-342900">
              <a:buFont typeface="+mj-lt"/>
              <a:buAutoNum type="arabicPeriod"/>
            </a:pPr>
            <a:r>
              <a:rPr lang="en-US" dirty="0"/>
              <a:t>Improve investment climate</a:t>
            </a:r>
          </a:p>
        </p:txBody>
      </p:sp>
      <p:sp>
        <p:nvSpPr>
          <p:cNvPr id="7" name="TextBox 6">
            <a:extLst>
              <a:ext uri="{FF2B5EF4-FFF2-40B4-BE49-F238E27FC236}">
                <a16:creationId xmlns:a16="http://schemas.microsoft.com/office/drawing/2014/main" id="{85304FC1-3239-438D-4D52-F6498F94715D}"/>
              </a:ext>
            </a:extLst>
          </p:cNvPr>
          <p:cNvSpPr txBox="1"/>
          <p:nvPr/>
        </p:nvSpPr>
        <p:spPr>
          <a:xfrm>
            <a:off x="4012306" y="1739159"/>
            <a:ext cx="3828188" cy="2585323"/>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lIns="91440" tIns="45720" rIns="91440" bIns="45720" rtlCol="0" anchor="t">
            <a:spAutoFit/>
          </a:bodyPr>
          <a:lstStyle/>
          <a:p>
            <a:pPr marL="342900" lvl="0" indent="-342900">
              <a:buAutoNum type="arabicPeriod"/>
            </a:pPr>
            <a:r>
              <a:rPr lang="en-US" dirty="0">
                <a:solidFill>
                  <a:schemeClr val="tx1"/>
                </a:solidFill>
              </a:rPr>
              <a:t>Exploring support to h</a:t>
            </a:r>
            <a:r>
              <a:rPr lang="en-US" dirty="0"/>
              <a:t>igh potential SME exporters in selected value chains potentially through</a:t>
            </a:r>
          </a:p>
          <a:p>
            <a:pPr marL="742950" lvl="1" indent="-285750">
              <a:buFont typeface="Arial" panose="020B0604020202020204" pitchFamily="34" charset="0"/>
              <a:buChar char="•"/>
            </a:pPr>
            <a:r>
              <a:rPr lang="en-US" dirty="0"/>
              <a:t>pre-shipment working capital loans </a:t>
            </a:r>
          </a:p>
          <a:p>
            <a:pPr marL="742950" lvl="1" indent="-285750">
              <a:buFont typeface="Arial" panose="020B0604020202020204" pitchFamily="34" charset="0"/>
              <a:buChar char="•"/>
            </a:pPr>
            <a:r>
              <a:rPr lang="en-US" dirty="0"/>
              <a:t>post-shipment finance </a:t>
            </a:r>
          </a:p>
          <a:p>
            <a:pPr marL="742950" lvl="1" indent="-285750">
              <a:buFont typeface="Arial" panose="020B0604020202020204" pitchFamily="34" charset="0"/>
              <a:buChar char="•"/>
            </a:pPr>
            <a:r>
              <a:rPr lang="en-US" dirty="0"/>
              <a:t>Export credit insurance (e.g., guarantees) </a:t>
            </a:r>
          </a:p>
        </p:txBody>
      </p:sp>
      <p:sp>
        <p:nvSpPr>
          <p:cNvPr id="8" name="TextBox 7">
            <a:extLst>
              <a:ext uri="{FF2B5EF4-FFF2-40B4-BE49-F238E27FC236}">
                <a16:creationId xmlns:a16="http://schemas.microsoft.com/office/drawing/2014/main" id="{4C21AF80-E811-02DF-EEFA-405D91EEE04A}"/>
              </a:ext>
            </a:extLst>
          </p:cNvPr>
          <p:cNvSpPr txBox="1"/>
          <p:nvPr/>
        </p:nvSpPr>
        <p:spPr>
          <a:xfrm>
            <a:off x="8179696" y="1759496"/>
            <a:ext cx="3912502" cy="1415772"/>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lIns="91440" tIns="45720" rIns="91440" bIns="45720" rtlCol="0" anchor="t">
            <a:spAutoFit/>
          </a:bodyPr>
          <a:lstStyle/>
          <a:p>
            <a:pPr marL="457200" indent="-457200">
              <a:buFont typeface="+mj-lt"/>
              <a:buAutoNum type="arabicPeriod"/>
            </a:pPr>
            <a:r>
              <a:rPr lang="en-US" dirty="0">
                <a:cs typeface="Arial"/>
              </a:rPr>
              <a:t>Strengthen regional coordination </a:t>
            </a:r>
          </a:p>
          <a:p>
            <a:pPr marL="457200" indent="-457200">
              <a:buAutoNum type="arabicPeriod"/>
            </a:pPr>
            <a:r>
              <a:rPr lang="en-US" dirty="0">
                <a:cs typeface="Arial"/>
              </a:rPr>
              <a:t>Facilitate private sector platforms for collaborative joint action</a:t>
            </a:r>
          </a:p>
          <a:p>
            <a:pPr marL="457200" indent="-457200">
              <a:buAutoNum type="arabicPeriod"/>
            </a:pPr>
            <a:endParaRPr lang="en-US" sz="1400" dirty="0"/>
          </a:p>
        </p:txBody>
      </p:sp>
      <p:sp>
        <p:nvSpPr>
          <p:cNvPr id="10" name="Title 1">
            <a:extLst>
              <a:ext uri="{FF2B5EF4-FFF2-40B4-BE49-F238E27FC236}">
                <a16:creationId xmlns:a16="http://schemas.microsoft.com/office/drawing/2014/main" id="{9B8921A9-D204-6FC2-B541-91C73C457064}"/>
              </a:ext>
            </a:extLst>
          </p:cNvPr>
          <p:cNvSpPr txBox="1">
            <a:spLocks/>
          </p:cNvSpPr>
          <p:nvPr/>
        </p:nvSpPr>
        <p:spPr>
          <a:xfrm>
            <a:off x="698098" y="64572"/>
            <a:ext cx="10456602" cy="646331"/>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dirty="0">
                <a:latin typeface="+mn-lt"/>
                <a:cs typeface="Arial"/>
              </a:rPr>
              <a:t>Proposed BOOST concept in Ethiopia </a:t>
            </a:r>
          </a:p>
        </p:txBody>
      </p:sp>
      <p:sp>
        <p:nvSpPr>
          <p:cNvPr id="12" name="TextBox 11">
            <a:extLst>
              <a:ext uri="{FF2B5EF4-FFF2-40B4-BE49-F238E27FC236}">
                <a16:creationId xmlns:a16="http://schemas.microsoft.com/office/drawing/2014/main" id="{9380B885-3E46-68A4-8B79-16EE4E2A9BA2}"/>
              </a:ext>
            </a:extLst>
          </p:cNvPr>
          <p:cNvSpPr txBox="1"/>
          <p:nvPr/>
        </p:nvSpPr>
        <p:spPr>
          <a:xfrm>
            <a:off x="202301" y="673333"/>
            <a:ext cx="11787398" cy="369332"/>
          </a:xfrm>
          <a:prstGeom prst="rect">
            <a:avLst/>
          </a:prstGeom>
          <a:solidFill>
            <a:schemeClr val="tx2">
              <a:lumMod val="10000"/>
              <a:lumOff val="90000"/>
            </a:schemeClr>
          </a:solidFill>
          <a:ln>
            <a:noFill/>
          </a:ln>
        </p:spPr>
        <p:style>
          <a:lnRef idx="2">
            <a:schemeClr val="accent1"/>
          </a:lnRef>
          <a:fillRef idx="1">
            <a:schemeClr val="lt1"/>
          </a:fillRef>
          <a:effectRef idx="0">
            <a:schemeClr val="accent1"/>
          </a:effectRef>
          <a:fontRef idx="minor">
            <a:schemeClr val="dk1"/>
          </a:fontRef>
        </p:style>
        <p:txBody>
          <a:bodyPr wrap="square" lIns="91440" tIns="45720" rIns="91440" bIns="45720" rtlCol="0" anchor="t">
            <a:spAutoFit/>
          </a:bodyPr>
          <a:lstStyle/>
          <a:p>
            <a:pPr algn="ctr"/>
            <a:r>
              <a:rPr lang="en-US" b="1" dirty="0">
                <a:cs typeface="Arial" panose="020B0604020202020204" pitchFamily="34" charset="0"/>
              </a:rPr>
              <a:t>Objective: </a:t>
            </a:r>
            <a:r>
              <a:rPr lang="en-US" dirty="0">
                <a:cs typeface="Arial" panose="020B0604020202020204" pitchFamily="34" charset="0"/>
              </a:rPr>
              <a:t>Increase trade efficiency, mobilize private investment, and expand export finance</a:t>
            </a:r>
            <a:endParaRPr lang="en-US" dirty="0">
              <a:cs typeface="Arial"/>
            </a:endParaRPr>
          </a:p>
        </p:txBody>
      </p:sp>
      <p:pic>
        <p:nvPicPr>
          <p:cNvPr id="33" name="Graphic 32" descr="Network diagram">
            <a:extLst>
              <a:ext uri="{FF2B5EF4-FFF2-40B4-BE49-F238E27FC236}">
                <a16:creationId xmlns:a16="http://schemas.microsoft.com/office/drawing/2014/main" id="{2FEA9425-3B96-800E-5B07-25C43534C8D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81979" y="6333666"/>
            <a:ext cx="310896" cy="310896"/>
          </a:xfrm>
          <a:prstGeom prst="rect">
            <a:avLst/>
          </a:prstGeom>
        </p:spPr>
      </p:pic>
      <p:pic>
        <p:nvPicPr>
          <p:cNvPr id="35" name="Graphic 34" descr="Gauge">
            <a:extLst>
              <a:ext uri="{FF2B5EF4-FFF2-40B4-BE49-F238E27FC236}">
                <a16:creationId xmlns:a16="http://schemas.microsoft.com/office/drawing/2014/main" id="{D2DE5162-BCDF-05C5-2C09-FDDE0CA12DC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72210" y="5114857"/>
            <a:ext cx="310896" cy="310896"/>
          </a:xfrm>
          <a:prstGeom prst="rect">
            <a:avLst/>
          </a:prstGeom>
        </p:spPr>
      </p:pic>
      <p:pic>
        <p:nvPicPr>
          <p:cNvPr id="39" name="Graphic 38" descr="Radar Chart outline">
            <a:extLst>
              <a:ext uri="{FF2B5EF4-FFF2-40B4-BE49-F238E27FC236}">
                <a16:creationId xmlns:a16="http://schemas.microsoft.com/office/drawing/2014/main" id="{7A44F6BA-D997-801E-FF07-07D6A7B40CC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80567" y="6304358"/>
            <a:ext cx="310896" cy="310896"/>
          </a:xfrm>
          <a:prstGeom prst="rect">
            <a:avLst/>
          </a:prstGeom>
        </p:spPr>
      </p:pic>
      <p:pic>
        <p:nvPicPr>
          <p:cNvPr id="43" name="Graphic 42" descr="Treasure chest outline">
            <a:extLst>
              <a:ext uri="{FF2B5EF4-FFF2-40B4-BE49-F238E27FC236}">
                <a16:creationId xmlns:a16="http://schemas.microsoft.com/office/drawing/2014/main" id="{E7BBC39B-4DF3-1769-4C2C-EEA233FC73C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931721" y="5056241"/>
            <a:ext cx="310896" cy="310896"/>
          </a:xfrm>
          <a:prstGeom prst="rect">
            <a:avLst/>
          </a:prstGeom>
        </p:spPr>
      </p:pic>
    </p:spTree>
    <p:extLst>
      <p:ext uri="{BB962C8B-B14F-4D97-AF65-F5344CB8AC3E}">
        <p14:creationId xmlns:p14="http://schemas.microsoft.com/office/powerpoint/2010/main" val="111994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2A9EB9B-6C14-32C4-794C-5D0E4AC6CF1A}"/>
              </a:ext>
            </a:extLst>
          </p:cNvPr>
          <p:cNvPicPr>
            <a:picLocks noChangeAspect="1"/>
          </p:cNvPicPr>
          <p:nvPr/>
        </p:nvPicPr>
        <p:blipFill>
          <a:blip r:embed="rId3"/>
          <a:stretch>
            <a:fillRect/>
          </a:stretch>
        </p:blipFill>
        <p:spPr>
          <a:xfrm>
            <a:off x="4139739" y="2540482"/>
            <a:ext cx="1609451" cy="2070449"/>
          </a:xfrm>
          <a:prstGeom prst="rect">
            <a:avLst/>
          </a:prstGeom>
        </p:spPr>
      </p:pic>
      <p:sp>
        <p:nvSpPr>
          <p:cNvPr id="4" name="Title 1">
            <a:extLst>
              <a:ext uri="{FF2B5EF4-FFF2-40B4-BE49-F238E27FC236}">
                <a16:creationId xmlns:a16="http://schemas.microsoft.com/office/drawing/2014/main" id="{850A0D12-9600-06D5-E5AB-BB3AAE5ED320}"/>
              </a:ext>
            </a:extLst>
          </p:cNvPr>
          <p:cNvSpPr txBox="1">
            <a:spLocks/>
          </p:cNvSpPr>
          <p:nvPr/>
        </p:nvSpPr>
        <p:spPr>
          <a:xfrm>
            <a:off x="0" y="75534"/>
            <a:ext cx="12053197" cy="927442"/>
          </a:xfrm>
          <a:prstGeom prst="rect">
            <a:avLst/>
          </a:prstGeom>
          <a:no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dirty="0">
                <a:latin typeface="+mn-lt"/>
              </a:rPr>
              <a:t>  </a:t>
            </a:r>
            <a:r>
              <a:rPr lang="en-US" sz="2800" dirty="0" err="1">
                <a:latin typeface="+mn-lt"/>
              </a:rPr>
              <a:t>HoAI</a:t>
            </a:r>
            <a:r>
              <a:rPr lang="en-US" sz="2800" dirty="0">
                <a:latin typeface="+mn-lt"/>
              </a:rPr>
              <a:t> played a major role in shaping the preparatory work behind BOOST's design in Ethiopia</a:t>
            </a:r>
            <a:endParaRPr lang="en-US" sz="2800" dirty="0">
              <a:latin typeface="+mn-lt"/>
              <a:cs typeface="Arial" panose="020B0604020202020204" pitchFamily="34" charset="0"/>
            </a:endParaRPr>
          </a:p>
        </p:txBody>
      </p:sp>
      <p:sp>
        <p:nvSpPr>
          <p:cNvPr id="24" name="TextBox 23">
            <a:extLst>
              <a:ext uri="{FF2B5EF4-FFF2-40B4-BE49-F238E27FC236}">
                <a16:creationId xmlns:a16="http://schemas.microsoft.com/office/drawing/2014/main" id="{85E9A4A0-3BB7-4602-F7C5-6E31E077A5A0}"/>
              </a:ext>
            </a:extLst>
          </p:cNvPr>
          <p:cNvSpPr txBox="1"/>
          <p:nvPr/>
        </p:nvSpPr>
        <p:spPr>
          <a:xfrm rot="16200000">
            <a:off x="-2195882" y="3160184"/>
            <a:ext cx="5203667" cy="534298"/>
          </a:xfrm>
          <a:prstGeom prst="rect">
            <a:avLst/>
          </a:prstGeom>
          <a:noFill/>
        </p:spPr>
        <p:txBody>
          <a:bodyPr wrap="square" rtlCol="0">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effectLst>
                  <a:outerShdw sx="1000" sy="1000" algn="tl">
                    <a:srgbClr val="000000"/>
                  </a:outerShdw>
                </a:effectLst>
                <a:uLnTx/>
                <a:uFillTx/>
                <a:ea typeface="+mn-ea"/>
                <a:cs typeface="+mn-cs"/>
              </a:rPr>
              <a:t>HoAI Pillar 2: Economic and trade integration </a:t>
            </a:r>
          </a:p>
        </p:txBody>
      </p:sp>
      <p:pic>
        <p:nvPicPr>
          <p:cNvPr id="5" name="Picture 4">
            <a:extLst>
              <a:ext uri="{FF2B5EF4-FFF2-40B4-BE49-F238E27FC236}">
                <a16:creationId xmlns:a16="http://schemas.microsoft.com/office/drawing/2014/main" id="{2E054BC2-51E4-442E-4D09-0ACCB7C74787}"/>
              </a:ext>
            </a:extLst>
          </p:cNvPr>
          <p:cNvPicPr>
            <a:picLocks noChangeAspect="1"/>
          </p:cNvPicPr>
          <p:nvPr/>
        </p:nvPicPr>
        <p:blipFill>
          <a:blip r:embed="rId4"/>
          <a:stretch>
            <a:fillRect/>
          </a:stretch>
        </p:blipFill>
        <p:spPr>
          <a:xfrm>
            <a:off x="673101" y="4067804"/>
            <a:ext cx="1446619" cy="1453925"/>
          </a:xfrm>
          <a:prstGeom prst="rect">
            <a:avLst/>
          </a:prstGeom>
        </p:spPr>
      </p:pic>
      <p:pic>
        <p:nvPicPr>
          <p:cNvPr id="8" name="Picture 7">
            <a:extLst>
              <a:ext uri="{FF2B5EF4-FFF2-40B4-BE49-F238E27FC236}">
                <a16:creationId xmlns:a16="http://schemas.microsoft.com/office/drawing/2014/main" id="{814B0C8F-4B7E-BF54-4752-6DF10FE0585E}"/>
              </a:ext>
            </a:extLst>
          </p:cNvPr>
          <p:cNvPicPr>
            <a:picLocks noChangeAspect="1"/>
          </p:cNvPicPr>
          <p:nvPr/>
        </p:nvPicPr>
        <p:blipFill>
          <a:blip r:embed="rId5"/>
          <a:srcRect t="300" b="828"/>
          <a:stretch>
            <a:fillRect/>
          </a:stretch>
        </p:blipFill>
        <p:spPr>
          <a:xfrm>
            <a:off x="2545363" y="3694169"/>
            <a:ext cx="1472721" cy="2064515"/>
          </a:xfrm>
          <a:prstGeom prst="rect">
            <a:avLst/>
          </a:prstGeom>
        </p:spPr>
      </p:pic>
      <p:pic>
        <p:nvPicPr>
          <p:cNvPr id="12" name="Picture 11">
            <a:extLst>
              <a:ext uri="{FF2B5EF4-FFF2-40B4-BE49-F238E27FC236}">
                <a16:creationId xmlns:a16="http://schemas.microsoft.com/office/drawing/2014/main" id="{BA306B2B-7692-3B53-EDF9-02F47B8E0470}"/>
              </a:ext>
            </a:extLst>
          </p:cNvPr>
          <p:cNvPicPr>
            <a:picLocks noChangeAspect="1"/>
          </p:cNvPicPr>
          <p:nvPr/>
        </p:nvPicPr>
        <p:blipFill>
          <a:blip r:embed="rId6"/>
          <a:stretch>
            <a:fillRect/>
          </a:stretch>
        </p:blipFill>
        <p:spPr>
          <a:xfrm>
            <a:off x="2545363" y="1282814"/>
            <a:ext cx="1472721" cy="2209082"/>
          </a:xfrm>
          <a:prstGeom prst="rect">
            <a:avLst/>
          </a:prstGeom>
        </p:spPr>
      </p:pic>
      <p:pic>
        <p:nvPicPr>
          <p:cNvPr id="15" name="Picture 14">
            <a:extLst>
              <a:ext uri="{FF2B5EF4-FFF2-40B4-BE49-F238E27FC236}">
                <a16:creationId xmlns:a16="http://schemas.microsoft.com/office/drawing/2014/main" id="{F2A5EC66-44EF-9C00-47A3-F6B407A91206}"/>
              </a:ext>
            </a:extLst>
          </p:cNvPr>
          <p:cNvPicPr>
            <a:picLocks noChangeAspect="1"/>
          </p:cNvPicPr>
          <p:nvPr/>
        </p:nvPicPr>
        <p:blipFill>
          <a:blip r:embed="rId7"/>
          <a:stretch>
            <a:fillRect/>
          </a:stretch>
        </p:blipFill>
        <p:spPr>
          <a:xfrm>
            <a:off x="673101" y="1282813"/>
            <a:ext cx="1446619" cy="2209082"/>
          </a:xfrm>
          <a:prstGeom prst="rect">
            <a:avLst/>
          </a:prstGeom>
        </p:spPr>
      </p:pic>
      <p:sp>
        <p:nvSpPr>
          <p:cNvPr id="6" name="TextBox 5">
            <a:extLst>
              <a:ext uri="{FF2B5EF4-FFF2-40B4-BE49-F238E27FC236}">
                <a16:creationId xmlns:a16="http://schemas.microsoft.com/office/drawing/2014/main" id="{FD47DD11-1D81-0E90-2E05-55F1D39E7208}"/>
              </a:ext>
            </a:extLst>
          </p:cNvPr>
          <p:cNvSpPr txBox="1"/>
          <p:nvPr/>
        </p:nvSpPr>
        <p:spPr>
          <a:xfrm>
            <a:off x="5586358" y="1590991"/>
            <a:ext cx="6531710" cy="2862322"/>
          </a:xfrm>
          <a:prstGeom prst="rect">
            <a:avLst/>
          </a:prstGeom>
          <a:noFill/>
        </p:spPr>
        <p:txBody>
          <a:bodyPr wrap="square" rtlCol="0">
            <a:spAutoFit/>
          </a:bodyPr>
          <a:lstStyle/>
          <a:p>
            <a:pPr lvl="1"/>
            <a:r>
              <a:rPr lang="en-US" sz="2000" dirty="0"/>
              <a:t>BOOST Ethiopia supports several priority strategic goals of the Roadmap (2026–2031) including:  </a:t>
            </a:r>
          </a:p>
          <a:p>
            <a:pPr marL="800100" lvl="1" indent="-342900">
              <a:buFont typeface="+mj-lt"/>
              <a:buAutoNum type="arabicPeriod"/>
            </a:pPr>
            <a:r>
              <a:rPr lang="en-US" sz="2000" dirty="0"/>
              <a:t>NTB resolution mechanisms (Goal 1),</a:t>
            </a:r>
          </a:p>
          <a:p>
            <a:pPr marL="800100" lvl="1" indent="-342900">
              <a:buFont typeface="+mj-lt"/>
              <a:buAutoNum type="arabicPeriod"/>
            </a:pPr>
            <a:r>
              <a:rPr lang="en-US" sz="2000" dirty="0"/>
              <a:t>Simplified Trade Regimes (Goal 2), </a:t>
            </a:r>
          </a:p>
          <a:p>
            <a:pPr marL="800100" lvl="1" indent="-342900">
              <a:buFont typeface="+mj-lt"/>
              <a:buAutoNum type="arabicPeriod"/>
            </a:pPr>
            <a:r>
              <a:rPr lang="en-US" sz="2000" dirty="0"/>
              <a:t>Time Release Studies (Goal 4)</a:t>
            </a:r>
          </a:p>
          <a:p>
            <a:pPr marL="800100" lvl="1" indent="-342900">
              <a:buFont typeface="+mj-lt"/>
              <a:buAutoNum type="arabicPeriod"/>
            </a:pPr>
            <a:r>
              <a:rPr lang="en-US" sz="2000" dirty="0"/>
              <a:t>Advancing AfCFTA regulatory alignment (Goal 13) </a:t>
            </a:r>
          </a:p>
          <a:p>
            <a:pPr lvl="1"/>
            <a:r>
              <a:rPr lang="en-US" sz="2000" dirty="0"/>
              <a:t>as well as several others supporting regional activities that advance border coordination, cross-border data interoperability, and other regional frameworks.</a:t>
            </a:r>
          </a:p>
        </p:txBody>
      </p:sp>
    </p:spTree>
    <p:extLst>
      <p:ext uri="{BB962C8B-B14F-4D97-AF65-F5344CB8AC3E}">
        <p14:creationId xmlns:p14="http://schemas.microsoft.com/office/powerpoint/2010/main" val="3247345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1" cy="1"/>
          <a:chOff x="0" y="0"/>
          <a:chExt cx="1" cy="1"/>
        </a:xfrm>
      </p:grpSpPr>
      <p:pic>
        <p:nvPicPr>
          <p:cNvPr id="2" name="Image 0" descr="/mnt/data/work_boost/unzip/ppt/media/image1.jpeg"/>
          <p:cNvPicPr>
            <a:picLocks noChangeAspect="1"/>
          </p:cNvPicPr>
          <p:nvPr/>
        </p:nvPicPr>
        <p:blipFill>
          <a:blip r:embed="rId3"/>
          <a:srcRect l="23422" r="23422"/>
          <a:stretch/>
        </p:blipFill>
        <p:spPr>
          <a:xfrm>
            <a:off x="6720840" y="0"/>
            <a:ext cx="5468112" cy="6858000"/>
          </a:xfrm>
          <a:prstGeom prst="rect">
            <a:avLst/>
          </a:prstGeom>
        </p:spPr>
      </p:pic>
      <p:sp>
        <p:nvSpPr>
          <p:cNvPr id="3" name="Shape 0"/>
          <p:cNvSpPr/>
          <p:nvPr/>
        </p:nvSpPr>
        <p:spPr>
          <a:xfrm>
            <a:off x="6720840" y="0"/>
            <a:ext cx="5468112" cy="6858000"/>
          </a:xfrm>
          <a:prstGeom prst="rect">
            <a:avLst/>
          </a:prstGeom>
          <a:solidFill>
            <a:srgbClr val="0B486B">
              <a:alpha val="52000"/>
            </a:srgbClr>
          </a:solidFill>
          <a:ln w="12700">
            <a:solidFill>
              <a:srgbClr val="0B486B">
                <a:alpha val="0"/>
              </a:srgbClr>
            </a:solidFill>
            <a:prstDash val="solid"/>
          </a:ln>
        </p:spPr>
        <p:txBody>
          <a:bodyPr/>
          <a:lstStyle/>
          <a:p>
            <a:endParaRPr lang="en-US"/>
          </a:p>
        </p:txBody>
      </p:sp>
      <p:sp>
        <p:nvSpPr>
          <p:cNvPr id="4" name="Text 1"/>
          <p:cNvSpPr/>
          <p:nvPr/>
        </p:nvSpPr>
        <p:spPr>
          <a:xfrm>
            <a:off x="566928" y="502920"/>
            <a:ext cx="5303520" cy="256032"/>
          </a:xfrm>
          <a:prstGeom prst="rect">
            <a:avLst/>
          </a:prstGeom>
          <a:noFill/>
          <a:ln/>
        </p:spPr>
        <p:txBody>
          <a:bodyPr wrap="square" lIns="0" tIns="0" rIns="0" bIns="0" rtlCol="0" anchor="ctr">
            <a:normAutofit/>
          </a:bodyPr>
          <a:lstStyle/>
          <a:p>
            <a:pPr marL="0" indent="0" algn="l">
              <a:buNone/>
            </a:pPr>
            <a:r>
              <a:rPr lang="en-US" sz="1000" b="1" kern="0" spc="180" dirty="0">
                <a:solidFill>
                  <a:srgbClr val="A6DAD0"/>
                </a:solidFill>
                <a:latin typeface="Aptos" pitchFamily="34" charset="0"/>
                <a:ea typeface="Aptos" pitchFamily="34" charset="-122"/>
                <a:cs typeface="Aptos" pitchFamily="34" charset="-120"/>
              </a:rPr>
              <a:t>LIVESTOCK TRADE FACILITATION</a:t>
            </a:r>
            <a:endParaRPr lang="en-US" sz="1000" dirty="0"/>
          </a:p>
        </p:txBody>
      </p:sp>
      <p:sp>
        <p:nvSpPr>
          <p:cNvPr id="5" name="Text 2"/>
          <p:cNvSpPr/>
          <p:nvPr/>
        </p:nvSpPr>
        <p:spPr>
          <a:xfrm>
            <a:off x="566928" y="960120"/>
            <a:ext cx="5715000" cy="1325880"/>
          </a:xfrm>
          <a:prstGeom prst="rect">
            <a:avLst/>
          </a:prstGeom>
          <a:noFill/>
          <a:ln/>
        </p:spPr>
        <p:txBody>
          <a:bodyPr wrap="square" lIns="0" tIns="0" rIns="0" bIns="0" rtlCol="0" anchor="t">
            <a:normAutofit lnSpcReduction="10000"/>
          </a:bodyPr>
          <a:lstStyle/>
          <a:p>
            <a:pPr marL="0" indent="0" algn="l">
              <a:buNone/>
            </a:pPr>
            <a:r>
              <a:rPr lang="en-US" sz="3000" b="1" dirty="0">
                <a:solidFill>
                  <a:srgbClr val="FFFFFF"/>
                </a:solidFill>
                <a:latin typeface="Aptos" pitchFamily="34" charset="0"/>
                <a:ea typeface="Aptos" pitchFamily="34" charset="-122"/>
                <a:cs typeface="Aptos" pitchFamily="34" charset="-120"/>
              </a:rPr>
              <a:t>A focused reform agenda for the Ethiopia–Djibouti–Somalia corridor</a:t>
            </a:r>
            <a:endParaRPr lang="en-US" sz="3000" dirty="0"/>
          </a:p>
        </p:txBody>
      </p:sp>
      <p:sp>
        <p:nvSpPr>
          <p:cNvPr id="6" name="Text 3"/>
          <p:cNvSpPr/>
          <p:nvPr/>
        </p:nvSpPr>
        <p:spPr>
          <a:xfrm>
            <a:off x="566928" y="2468880"/>
            <a:ext cx="5440680" cy="685800"/>
          </a:xfrm>
          <a:prstGeom prst="rect">
            <a:avLst/>
          </a:prstGeom>
          <a:noFill/>
          <a:ln/>
        </p:spPr>
        <p:txBody>
          <a:bodyPr wrap="square" lIns="0" tIns="0" rIns="0" bIns="0" rtlCol="0" anchor="t">
            <a:normAutofit/>
          </a:bodyPr>
          <a:lstStyle/>
          <a:p>
            <a:pPr marL="0" indent="0" algn="l">
              <a:buNone/>
            </a:pPr>
            <a:r>
              <a:rPr lang="en-US" sz="1600" dirty="0">
                <a:solidFill>
                  <a:srgbClr val="DCEAF0"/>
                </a:solidFill>
                <a:latin typeface="Aptos" pitchFamily="34" charset="0"/>
                <a:ea typeface="Aptos" pitchFamily="34" charset="-122"/>
                <a:cs typeface="Aptos" pitchFamily="34" charset="-120"/>
              </a:rPr>
              <a:t>Shift from a broad diagnostic to a sequenced program of policy, process and investment decisions.</a:t>
            </a:r>
            <a:endParaRPr lang="en-US" sz="1600" dirty="0"/>
          </a:p>
        </p:txBody>
      </p:sp>
      <p:sp>
        <p:nvSpPr>
          <p:cNvPr id="7" name="Shape 4"/>
          <p:cNvSpPr/>
          <p:nvPr/>
        </p:nvSpPr>
        <p:spPr>
          <a:xfrm>
            <a:off x="566928" y="3429000"/>
            <a:ext cx="1664208" cy="384048"/>
          </a:xfrm>
          <a:prstGeom prst="roundRect">
            <a:avLst>
              <a:gd name="adj" fmla="val 19048"/>
            </a:avLst>
          </a:prstGeom>
          <a:solidFill>
            <a:srgbClr val="B4533C"/>
          </a:solidFill>
          <a:ln w="12700">
            <a:solidFill>
              <a:srgbClr val="B4533C"/>
            </a:solidFill>
            <a:prstDash val="solid"/>
          </a:ln>
        </p:spPr>
        <p:txBody>
          <a:bodyPr/>
          <a:lstStyle/>
          <a:p>
            <a:endParaRPr lang="en-US"/>
          </a:p>
        </p:txBody>
      </p:sp>
      <p:sp>
        <p:nvSpPr>
          <p:cNvPr id="8" name="Text 5"/>
          <p:cNvSpPr/>
          <p:nvPr/>
        </p:nvSpPr>
        <p:spPr>
          <a:xfrm>
            <a:off x="566928" y="3429000"/>
            <a:ext cx="1664208" cy="384048"/>
          </a:xfrm>
          <a:prstGeom prst="rect">
            <a:avLst/>
          </a:prstGeom>
          <a:noFill/>
          <a:ln/>
        </p:spPr>
        <p:txBody>
          <a:bodyPr wrap="square" lIns="0" tIns="0" rIns="0" bIns="0" rtlCol="0" anchor="ctr">
            <a:normAutofit/>
          </a:bodyPr>
          <a:lstStyle/>
          <a:p>
            <a:pPr marL="0" indent="0" algn="ctr">
              <a:buNone/>
            </a:pPr>
            <a:r>
              <a:rPr lang="en-US" sz="900" b="1" dirty="0">
                <a:solidFill>
                  <a:srgbClr val="FFFFFF"/>
                </a:solidFill>
                <a:latin typeface="Aptos" pitchFamily="34" charset="0"/>
                <a:ea typeface="Aptos" pitchFamily="34" charset="-122"/>
                <a:cs typeface="Aptos" pitchFamily="34" charset="-120"/>
              </a:rPr>
              <a:t>HIGH-LEVEL ISSUES</a:t>
            </a:r>
            <a:endParaRPr lang="en-US" sz="900" dirty="0"/>
          </a:p>
        </p:txBody>
      </p:sp>
      <p:sp>
        <p:nvSpPr>
          <p:cNvPr id="9" name="Shape 6"/>
          <p:cNvSpPr/>
          <p:nvPr/>
        </p:nvSpPr>
        <p:spPr>
          <a:xfrm>
            <a:off x="2441448" y="3429000"/>
            <a:ext cx="1664208" cy="384048"/>
          </a:xfrm>
          <a:prstGeom prst="roundRect">
            <a:avLst>
              <a:gd name="adj" fmla="val 19048"/>
            </a:avLst>
          </a:prstGeom>
          <a:solidFill>
            <a:srgbClr val="D69E2E"/>
          </a:solidFill>
          <a:ln w="12700">
            <a:solidFill>
              <a:srgbClr val="D69E2E"/>
            </a:solidFill>
            <a:prstDash val="solid"/>
          </a:ln>
        </p:spPr>
        <p:txBody>
          <a:bodyPr/>
          <a:lstStyle/>
          <a:p>
            <a:endParaRPr lang="en-US"/>
          </a:p>
        </p:txBody>
      </p:sp>
      <p:sp>
        <p:nvSpPr>
          <p:cNvPr id="10" name="Text 7"/>
          <p:cNvSpPr/>
          <p:nvPr/>
        </p:nvSpPr>
        <p:spPr>
          <a:xfrm>
            <a:off x="2441448" y="3429000"/>
            <a:ext cx="1664208" cy="384048"/>
          </a:xfrm>
          <a:prstGeom prst="rect">
            <a:avLst/>
          </a:prstGeom>
          <a:noFill/>
          <a:ln/>
        </p:spPr>
        <p:txBody>
          <a:bodyPr wrap="square" lIns="0" tIns="0" rIns="0" bIns="0" rtlCol="0" anchor="ctr">
            <a:normAutofit/>
          </a:bodyPr>
          <a:lstStyle/>
          <a:p>
            <a:pPr marL="0" indent="0" algn="ctr">
              <a:buNone/>
            </a:pPr>
            <a:r>
              <a:rPr lang="en-US" sz="900" b="1" dirty="0">
                <a:solidFill>
                  <a:srgbClr val="FFFFFF"/>
                </a:solidFill>
                <a:latin typeface="Aptos" pitchFamily="34" charset="0"/>
                <a:ea typeface="Aptos" pitchFamily="34" charset="-122"/>
                <a:cs typeface="Aptos" pitchFamily="34" charset="-120"/>
              </a:rPr>
              <a:t>PRIORITY REFORMS</a:t>
            </a:r>
            <a:endParaRPr lang="en-US" sz="900" dirty="0"/>
          </a:p>
        </p:txBody>
      </p:sp>
      <p:sp>
        <p:nvSpPr>
          <p:cNvPr id="11" name="Shape 8"/>
          <p:cNvSpPr/>
          <p:nvPr/>
        </p:nvSpPr>
        <p:spPr>
          <a:xfrm>
            <a:off x="4315968" y="3429000"/>
            <a:ext cx="1664208" cy="384048"/>
          </a:xfrm>
          <a:prstGeom prst="roundRect">
            <a:avLst>
              <a:gd name="adj" fmla="val 19048"/>
            </a:avLst>
          </a:prstGeom>
          <a:solidFill>
            <a:srgbClr val="2A9D8F"/>
          </a:solidFill>
          <a:ln w="12700">
            <a:solidFill>
              <a:srgbClr val="2A9D8F"/>
            </a:solidFill>
            <a:prstDash val="solid"/>
          </a:ln>
        </p:spPr>
        <p:txBody>
          <a:bodyPr/>
          <a:lstStyle/>
          <a:p>
            <a:endParaRPr lang="en-US"/>
          </a:p>
        </p:txBody>
      </p:sp>
      <p:sp>
        <p:nvSpPr>
          <p:cNvPr id="12" name="Text 9"/>
          <p:cNvSpPr/>
          <p:nvPr/>
        </p:nvSpPr>
        <p:spPr>
          <a:xfrm>
            <a:off x="4315968" y="3429000"/>
            <a:ext cx="1664208" cy="384048"/>
          </a:xfrm>
          <a:prstGeom prst="rect">
            <a:avLst/>
          </a:prstGeom>
          <a:noFill/>
          <a:ln/>
        </p:spPr>
        <p:txBody>
          <a:bodyPr wrap="square" lIns="0" tIns="0" rIns="0" bIns="0" rtlCol="0" anchor="ctr">
            <a:normAutofit/>
          </a:bodyPr>
          <a:lstStyle/>
          <a:p>
            <a:pPr marL="0" indent="0" algn="ctr">
              <a:buNone/>
            </a:pPr>
            <a:r>
              <a:rPr lang="en-US" sz="900" b="1" dirty="0">
                <a:solidFill>
                  <a:srgbClr val="FFFFFF"/>
                </a:solidFill>
                <a:latin typeface="Aptos" pitchFamily="34" charset="0"/>
                <a:ea typeface="Aptos" pitchFamily="34" charset="-122"/>
                <a:cs typeface="Aptos" pitchFamily="34" charset="-120"/>
              </a:rPr>
              <a:t>DECISIONS NOW</a:t>
            </a:r>
            <a:endParaRPr lang="en-US" sz="900" dirty="0"/>
          </a:p>
        </p:txBody>
      </p:sp>
      <p:sp>
        <p:nvSpPr>
          <p:cNvPr id="13" name="Shape 10"/>
          <p:cNvSpPr/>
          <p:nvPr/>
        </p:nvSpPr>
        <p:spPr>
          <a:xfrm>
            <a:off x="566928" y="4645152"/>
            <a:ext cx="5532120" cy="1188720"/>
          </a:xfrm>
          <a:prstGeom prst="roundRect">
            <a:avLst>
              <a:gd name="adj" fmla="val 6154"/>
            </a:avLst>
          </a:prstGeom>
          <a:solidFill>
            <a:srgbClr val="FFFFFF">
              <a:alpha val="10000"/>
            </a:srgbClr>
          </a:solidFill>
          <a:ln w="12700">
            <a:solidFill>
              <a:srgbClr val="FFFFFF">
                <a:alpha val="30000"/>
              </a:srgbClr>
            </a:solidFill>
            <a:prstDash val="solid"/>
          </a:ln>
        </p:spPr>
        <p:txBody>
          <a:bodyPr/>
          <a:lstStyle/>
          <a:p>
            <a:endParaRPr lang="en-US"/>
          </a:p>
        </p:txBody>
      </p:sp>
      <p:sp>
        <p:nvSpPr>
          <p:cNvPr id="14" name="Text 11"/>
          <p:cNvSpPr/>
          <p:nvPr/>
        </p:nvSpPr>
        <p:spPr>
          <a:xfrm>
            <a:off x="822960" y="4828032"/>
            <a:ext cx="1828800" cy="228600"/>
          </a:xfrm>
          <a:prstGeom prst="rect">
            <a:avLst/>
          </a:prstGeom>
          <a:noFill/>
          <a:ln/>
        </p:spPr>
        <p:txBody>
          <a:bodyPr wrap="square" lIns="0" tIns="0" rIns="0" bIns="0" rtlCol="0" anchor="ctr">
            <a:normAutofit/>
          </a:bodyPr>
          <a:lstStyle/>
          <a:p>
            <a:pPr marL="0" indent="0" algn="l">
              <a:buNone/>
            </a:pPr>
            <a:r>
              <a:rPr lang="en-US" sz="1000" b="1" dirty="0">
                <a:solidFill>
                  <a:srgbClr val="A6DAD0"/>
                </a:solidFill>
                <a:latin typeface="Aptos" pitchFamily="34" charset="0"/>
                <a:ea typeface="Aptos" pitchFamily="34" charset="-122"/>
                <a:cs typeface="Aptos" pitchFamily="34" charset="-120"/>
              </a:rPr>
              <a:t>Executive objective</a:t>
            </a:r>
            <a:endParaRPr lang="en-US" sz="1000" dirty="0"/>
          </a:p>
        </p:txBody>
      </p:sp>
      <p:sp>
        <p:nvSpPr>
          <p:cNvPr id="15" name="Text 12"/>
          <p:cNvSpPr/>
          <p:nvPr/>
        </p:nvSpPr>
        <p:spPr>
          <a:xfrm>
            <a:off x="822960" y="5148072"/>
            <a:ext cx="4892040" cy="420624"/>
          </a:xfrm>
          <a:prstGeom prst="rect">
            <a:avLst/>
          </a:prstGeom>
          <a:noFill/>
          <a:ln/>
        </p:spPr>
        <p:txBody>
          <a:bodyPr wrap="square" lIns="0" tIns="0" rIns="0" bIns="0" rtlCol="0" anchor="ctr">
            <a:normAutofit fontScale="85000" lnSpcReduction="10000"/>
          </a:bodyPr>
          <a:lstStyle/>
          <a:p>
            <a:pPr marL="0" indent="0" algn="l">
              <a:buNone/>
            </a:pPr>
            <a:r>
              <a:rPr lang="en-US" sz="1800" b="1" dirty="0">
                <a:solidFill>
                  <a:srgbClr val="FFFFFF"/>
                </a:solidFill>
                <a:latin typeface="Aptos" pitchFamily="34" charset="0"/>
                <a:ea typeface="Aptos" pitchFamily="34" charset="-122"/>
                <a:cs typeface="Aptos" pitchFamily="34" charset="-120"/>
              </a:rPr>
              <a:t>Agree who leads, what moves first, and how delivery will be measured.</a:t>
            </a:r>
            <a:endParaRPr lang="en-US" sz="1800" dirty="0"/>
          </a:p>
        </p:txBody>
      </p:sp>
      <p:sp>
        <p:nvSpPr>
          <p:cNvPr id="25" name="Slide Number Placeholder 0"/>
          <p:cNvSpPr>
            <a:spLocks noGrp="1"/>
          </p:cNvSpPr>
          <p:nvPr>
            <p:ph type="sldNum" sz="quarter" idx="4294967295"/>
          </p:nvPr>
        </p:nvSpPr>
        <p:spPr>
          <a:xfrm>
            <a:off x="11658600" y="6528816"/>
            <a:ext cx="228600" cy="182880"/>
          </a:xfrm>
          <a:prstGeom prst="rect">
            <a:avLst/>
          </a:prstGeom>
          <a:extLst>
            <a:ext uri="{C572A759-6A51-4108-AA02-DFA0A04FC94B}">
              <ma14:wrappingTextBoxFlag xmlns:ma14="http://schemas.microsoft.com/office/mac/drawingml/2011/main" xmlns="" val="0"/>
            </a:ext>
          </a:extLst>
        </p:spPr>
        <p:txBody>
          <a:bodyPr/>
          <a:lstStyle>
            <a:lvl1pPr>
              <a:defRPr sz="700">
                <a:solidFill>
                  <a:srgbClr val="7A8793"/>
                </a:solidFill>
                <a:latin typeface="Aptos"/>
                <a:ea typeface="Aptos"/>
                <a:cs typeface="Aptos"/>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02920" y="256032"/>
            <a:ext cx="3200400" cy="228600"/>
          </a:xfrm>
          <a:prstGeom prst="rect">
            <a:avLst/>
          </a:prstGeom>
          <a:noFill/>
          <a:ln/>
        </p:spPr>
        <p:txBody>
          <a:bodyPr wrap="square" lIns="0" tIns="0" rIns="0" bIns="0" rtlCol="0" anchor="ctr">
            <a:normAutofit/>
          </a:bodyPr>
          <a:lstStyle/>
          <a:p>
            <a:pPr marL="0" indent="0" algn="l">
              <a:buNone/>
            </a:pPr>
            <a:r>
              <a:rPr lang="en-US" sz="900" b="1" kern="0" spc="140" dirty="0">
                <a:solidFill>
                  <a:srgbClr val="2A9D8F"/>
                </a:solidFill>
                <a:latin typeface="Aptos" pitchFamily="34" charset="0"/>
                <a:ea typeface="Aptos" pitchFamily="34" charset="-122"/>
                <a:cs typeface="Aptos" pitchFamily="34" charset="-120"/>
              </a:rPr>
              <a:t>1 | EXECUTIVE DIAGNOSIS</a:t>
            </a:r>
            <a:endParaRPr lang="en-US" sz="900" dirty="0"/>
          </a:p>
        </p:txBody>
      </p:sp>
      <p:sp>
        <p:nvSpPr>
          <p:cNvPr id="3" name="Text 1"/>
          <p:cNvSpPr/>
          <p:nvPr/>
        </p:nvSpPr>
        <p:spPr>
          <a:xfrm>
            <a:off x="502920" y="548640"/>
            <a:ext cx="11155680" cy="502920"/>
          </a:xfrm>
          <a:prstGeom prst="rect">
            <a:avLst/>
          </a:prstGeom>
          <a:noFill/>
          <a:ln/>
        </p:spPr>
        <p:txBody>
          <a:bodyPr wrap="square" lIns="0" tIns="0" rIns="0" bIns="0" rtlCol="0" anchor="ctr">
            <a:normAutofit/>
          </a:bodyPr>
          <a:lstStyle/>
          <a:p>
            <a:pPr marL="0" indent="0" algn="l">
              <a:buNone/>
            </a:pPr>
            <a:r>
              <a:rPr lang="en-US" sz="2700" b="1" dirty="0">
                <a:solidFill>
                  <a:srgbClr val="17324D"/>
                </a:solidFill>
                <a:latin typeface="Aptos" pitchFamily="34" charset="0"/>
                <a:ea typeface="Aptos" pitchFamily="34" charset="-122"/>
                <a:cs typeface="Aptos" pitchFamily="34" charset="-120"/>
              </a:rPr>
              <a:t>Four issues are holding back corridor performance</a:t>
            </a:r>
            <a:endParaRPr lang="en-US" sz="2700" dirty="0"/>
          </a:p>
        </p:txBody>
      </p:sp>
      <p:sp>
        <p:nvSpPr>
          <p:cNvPr id="4" name="Text 2"/>
          <p:cNvSpPr/>
          <p:nvPr/>
        </p:nvSpPr>
        <p:spPr>
          <a:xfrm>
            <a:off x="502920" y="1078992"/>
            <a:ext cx="11064240" cy="310896"/>
          </a:xfrm>
          <a:prstGeom prst="rect">
            <a:avLst/>
          </a:prstGeom>
          <a:noFill/>
          <a:ln/>
        </p:spPr>
        <p:txBody>
          <a:bodyPr wrap="square" lIns="0" tIns="0" rIns="0" bIns="0" rtlCol="0" anchor="ctr">
            <a:normAutofit/>
          </a:bodyPr>
          <a:lstStyle/>
          <a:p>
            <a:pPr marL="0" indent="0" algn="l">
              <a:buNone/>
            </a:pPr>
            <a:r>
              <a:rPr lang="en-US" sz="1200" dirty="0">
                <a:solidFill>
                  <a:srgbClr val="64748B"/>
                </a:solidFill>
                <a:latin typeface="Aptos" pitchFamily="34" charset="0"/>
                <a:ea typeface="Aptos" pitchFamily="34" charset="-122"/>
                <a:cs typeface="Aptos" pitchFamily="34" charset="-120"/>
              </a:rPr>
              <a:t>The constraints reinforce each other, raising cost, delay, compliance risk and unpredictability.</a:t>
            </a:r>
            <a:endParaRPr lang="en-US" sz="1200" dirty="0"/>
          </a:p>
        </p:txBody>
      </p:sp>
      <p:sp>
        <p:nvSpPr>
          <p:cNvPr id="5" name="Shape 3"/>
          <p:cNvSpPr/>
          <p:nvPr/>
        </p:nvSpPr>
        <p:spPr>
          <a:xfrm>
            <a:off x="530352" y="1600200"/>
            <a:ext cx="5486400" cy="1554480"/>
          </a:xfrm>
          <a:prstGeom prst="roundRect">
            <a:avLst>
              <a:gd name="adj" fmla="val 3529"/>
            </a:avLst>
          </a:prstGeom>
          <a:solidFill>
            <a:srgbClr val="FFFFFF"/>
          </a:solidFill>
          <a:ln w="12700">
            <a:solidFill>
              <a:srgbClr val="D9E1E6"/>
            </a:solidFill>
            <a:prstDash val="solid"/>
          </a:ln>
          <a:effectLst>
            <a:outerShdw blurRad="19050" dist="6350" dir="2700000" algn="bl" rotWithShape="0">
              <a:srgbClr val="000000">
                <a:alpha val="12000"/>
              </a:srgbClr>
            </a:outerShdw>
          </a:effectLst>
        </p:spPr>
        <p:txBody>
          <a:bodyPr/>
          <a:lstStyle/>
          <a:p>
            <a:endParaRPr lang="en-US"/>
          </a:p>
        </p:txBody>
      </p:sp>
      <p:sp>
        <p:nvSpPr>
          <p:cNvPr id="6" name="Shape 4"/>
          <p:cNvSpPr/>
          <p:nvPr/>
        </p:nvSpPr>
        <p:spPr>
          <a:xfrm>
            <a:off x="530352" y="1600200"/>
            <a:ext cx="64008" cy="1554480"/>
          </a:xfrm>
          <a:prstGeom prst="rect">
            <a:avLst/>
          </a:prstGeom>
          <a:solidFill>
            <a:srgbClr val="D69E2E"/>
          </a:solidFill>
          <a:ln w="12700">
            <a:solidFill>
              <a:srgbClr val="D69E2E"/>
            </a:solidFill>
            <a:prstDash val="solid"/>
          </a:ln>
        </p:spPr>
        <p:txBody>
          <a:bodyPr/>
          <a:lstStyle/>
          <a:p>
            <a:endParaRPr lang="en-US"/>
          </a:p>
        </p:txBody>
      </p:sp>
      <p:sp>
        <p:nvSpPr>
          <p:cNvPr id="7" name="Shape 5"/>
          <p:cNvSpPr/>
          <p:nvPr/>
        </p:nvSpPr>
        <p:spPr>
          <a:xfrm>
            <a:off x="731520" y="1801368"/>
            <a:ext cx="347472" cy="347472"/>
          </a:xfrm>
          <a:prstGeom prst="ellipse">
            <a:avLst/>
          </a:prstGeom>
          <a:solidFill>
            <a:srgbClr val="D69E2E"/>
          </a:solidFill>
          <a:ln w="12700">
            <a:solidFill>
              <a:srgbClr val="D69E2E"/>
            </a:solidFill>
            <a:prstDash val="solid"/>
          </a:ln>
        </p:spPr>
        <p:txBody>
          <a:bodyPr/>
          <a:lstStyle/>
          <a:p>
            <a:endParaRPr lang="en-US"/>
          </a:p>
        </p:txBody>
      </p:sp>
      <p:sp>
        <p:nvSpPr>
          <p:cNvPr id="8" name="Text 6"/>
          <p:cNvSpPr/>
          <p:nvPr/>
        </p:nvSpPr>
        <p:spPr>
          <a:xfrm>
            <a:off x="731520" y="1801368"/>
            <a:ext cx="347472" cy="347472"/>
          </a:xfrm>
          <a:prstGeom prst="rect">
            <a:avLst/>
          </a:prstGeom>
          <a:noFill/>
          <a:ln/>
        </p:spPr>
        <p:txBody>
          <a:bodyPr wrap="square" lIns="0" tIns="0" rIns="0" bIns="0" rtlCol="0" anchor="ctr">
            <a:normAutofit/>
          </a:bodyPr>
          <a:lstStyle/>
          <a:p>
            <a:pPr marL="0" indent="0" algn="ctr">
              <a:buNone/>
            </a:pPr>
            <a:r>
              <a:rPr lang="en-US" sz="1100" b="1" dirty="0">
                <a:solidFill>
                  <a:srgbClr val="FFFFFF"/>
                </a:solidFill>
                <a:latin typeface="Aptos" pitchFamily="34" charset="0"/>
                <a:ea typeface="Aptos" pitchFamily="34" charset="-122"/>
                <a:cs typeface="Aptos" pitchFamily="34" charset="-120"/>
              </a:rPr>
              <a:t>1</a:t>
            </a:r>
            <a:endParaRPr lang="en-US" sz="1100" dirty="0"/>
          </a:p>
        </p:txBody>
      </p:sp>
      <p:sp>
        <p:nvSpPr>
          <p:cNvPr id="9" name="Text 7"/>
          <p:cNvSpPr/>
          <p:nvPr/>
        </p:nvSpPr>
        <p:spPr>
          <a:xfrm>
            <a:off x="1188720" y="1764792"/>
            <a:ext cx="4626864" cy="310896"/>
          </a:xfrm>
          <a:prstGeom prst="rect">
            <a:avLst/>
          </a:prstGeom>
          <a:noFill/>
          <a:ln/>
        </p:spPr>
        <p:txBody>
          <a:bodyPr wrap="square" lIns="0" tIns="0" rIns="0" bIns="0" rtlCol="0" anchor="ctr">
            <a:normAutofit/>
          </a:bodyPr>
          <a:lstStyle/>
          <a:p>
            <a:pPr marL="0" indent="0" algn="l">
              <a:buNone/>
            </a:pPr>
            <a:r>
              <a:rPr lang="en-US" sz="1500" b="1" dirty="0">
                <a:solidFill>
                  <a:srgbClr val="17324D"/>
                </a:solidFill>
                <a:latin typeface="Aptos" pitchFamily="34" charset="0"/>
                <a:ea typeface="Aptos" pitchFamily="34" charset="-122"/>
                <a:cs typeface="Aptos" pitchFamily="34" charset="-120"/>
              </a:rPr>
              <a:t>Infrastructure &amp; logistics</a:t>
            </a:r>
            <a:endParaRPr lang="en-US" sz="1500" dirty="0"/>
          </a:p>
        </p:txBody>
      </p:sp>
      <p:sp>
        <p:nvSpPr>
          <p:cNvPr id="10" name="Text 8"/>
          <p:cNvSpPr/>
          <p:nvPr/>
        </p:nvSpPr>
        <p:spPr>
          <a:xfrm>
            <a:off x="1188720" y="2130552"/>
            <a:ext cx="4626864" cy="877824"/>
          </a:xfrm>
          <a:prstGeom prst="rect">
            <a:avLst/>
          </a:prstGeom>
          <a:noFill/>
          <a:ln/>
        </p:spPr>
        <p:txBody>
          <a:bodyPr wrap="square" lIns="0" tIns="0" rIns="0" bIns="0" rtlCol="0" anchor="t">
            <a:normAutofit/>
          </a:bodyPr>
          <a:lstStyle/>
          <a:p>
            <a:pPr marL="0" indent="0" algn="l">
              <a:buNone/>
            </a:pPr>
            <a:r>
              <a:rPr lang="en-US" sz="1050" dirty="0">
                <a:solidFill>
                  <a:srgbClr val="64748B"/>
                </a:solidFill>
                <a:latin typeface="Aptos" pitchFamily="34" charset="0"/>
                <a:ea typeface="Aptos" pitchFamily="34" charset="-122"/>
                <a:cs typeface="Aptos" pitchFamily="34" charset="-120"/>
              </a:rPr>
              <a:t>Weak feeder roads, limited fit-for-purpose transport, inadequate holding and quarantine capacity, and insufficient livestock handling at the port.</a:t>
            </a:r>
            <a:endParaRPr lang="en-US" sz="1050" dirty="0"/>
          </a:p>
        </p:txBody>
      </p:sp>
      <p:sp>
        <p:nvSpPr>
          <p:cNvPr id="11" name="Shape 9"/>
          <p:cNvSpPr/>
          <p:nvPr/>
        </p:nvSpPr>
        <p:spPr>
          <a:xfrm>
            <a:off x="6181344" y="1600200"/>
            <a:ext cx="5486400" cy="1554480"/>
          </a:xfrm>
          <a:prstGeom prst="roundRect">
            <a:avLst>
              <a:gd name="adj" fmla="val 3529"/>
            </a:avLst>
          </a:prstGeom>
          <a:solidFill>
            <a:srgbClr val="FFFFFF"/>
          </a:solidFill>
          <a:ln w="12700">
            <a:solidFill>
              <a:srgbClr val="D9E1E6"/>
            </a:solidFill>
            <a:prstDash val="solid"/>
          </a:ln>
          <a:effectLst>
            <a:outerShdw blurRad="19050" dist="6350" dir="2700000" algn="bl" rotWithShape="0">
              <a:srgbClr val="000000">
                <a:alpha val="12000"/>
              </a:srgbClr>
            </a:outerShdw>
          </a:effectLst>
        </p:spPr>
        <p:txBody>
          <a:bodyPr/>
          <a:lstStyle/>
          <a:p>
            <a:endParaRPr lang="en-US"/>
          </a:p>
        </p:txBody>
      </p:sp>
      <p:sp>
        <p:nvSpPr>
          <p:cNvPr id="12" name="Shape 10"/>
          <p:cNvSpPr/>
          <p:nvPr/>
        </p:nvSpPr>
        <p:spPr>
          <a:xfrm>
            <a:off x="6181344" y="1600200"/>
            <a:ext cx="64008" cy="1554480"/>
          </a:xfrm>
          <a:prstGeom prst="rect">
            <a:avLst/>
          </a:prstGeom>
          <a:solidFill>
            <a:srgbClr val="B4533C"/>
          </a:solidFill>
          <a:ln w="12700">
            <a:solidFill>
              <a:srgbClr val="B4533C"/>
            </a:solidFill>
            <a:prstDash val="solid"/>
          </a:ln>
        </p:spPr>
        <p:txBody>
          <a:bodyPr/>
          <a:lstStyle/>
          <a:p>
            <a:endParaRPr lang="en-US"/>
          </a:p>
        </p:txBody>
      </p:sp>
      <p:sp>
        <p:nvSpPr>
          <p:cNvPr id="13" name="Shape 11"/>
          <p:cNvSpPr/>
          <p:nvPr/>
        </p:nvSpPr>
        <p:spPr>
          <a:xfrm>
            <a:off x="6382512" y="1801368"/>
            <a:ext cx="347472" cy="347472"/>
          </a:xfrm>
          <a:prstGeom prst="ellipse">
            <a:avLst/>
          </a:prstGeom>
          <a:solidFill>
            <a:srgbClr val="B4533C"/>
          </a:solidFill>
          <a:ln w="12700">
            <a:solidFill>
              <a:srgbClr val="B4533C"/>
            </a:solidFill>
            <a:prstDash val="solid"/>
          </a:ln>
        </p:spPr>
        <p:txBody>
          <a:bodyPr/>
          <a:lstStyle/>
          <a:p>
            <a:endParaRPr lang="en-US"/>
          </a:p>
        </p:txBody>
      </p:sp>
      <p:sp>
        <p:nvSpPr>
          <p:cNvPr id="14" name="Text 12"/>
          <p:cNvSpPr/>
          <p:nvPr/>
        </p:nvSpPr>
        <p:spPr>
          <a:xfrm>
            <a:off x="6382512" y="1801368"/>
            <a:ext cx="347472" cy="347472"/>
          </a:xfrm>
          <a:prstGeom prst="rect">
            <a:avLst/>
          </a:prstGeom>
          <a:noFill/>
          <a:ln/>
        </p:spPr>
        <p:txBody>
          <a:bodyPr wrap="square" lIns="0" tIns="0" rIns="0" bIns="0" rtlCol="0" anchor="ctr">
            <a:normAutofit/>
          </a:bodyPr>
          <a:lstStyle/>
          <a:p>
            <a:pPr marL="0" indent="0" algn="ctr">
              <a:buNone/>
            </a:pPr>
            <a:r>
              <a:rPr lang="en-US" sz="1100" b="1" dirty="0">
                <a:solidFill>
                  <a:srgbClr val="FFFFFF"/>
                </a:solidFill>
                <a:latin typeface="Aptos" pitchFamily="34" charset="0"/>
                <a:ea typeface="Aptos" pitchFamily="34" charset="-122"/>
                <a:cs typeface="Aptos" pitchFamily="34" charset="-120"/>
              </a:rPr>
              <a:t>2</a:t>
            </a:r>
            <a:endParaRPr lang="en-US" sz="1100" dirty="0"/>
          </a:p>
        </p:txBody>
      </p:sp>
      <p:sp>
        <p:nvSpPr>
          <p:cNvPr id="15" name="Text 13"/>
          <p:cNvSpPr/>
          <p:nvPr/>
        </p:nvSpPr>
        <p:spPr>
          <a:xfrm>
            <a:off x="6839712" y="1764792"/>
            <a:ext cx="4626864" cy="310896"/>
          </a:xfrm>
          <a:prstGeom prst="rect">
            <a:avLst/>
          </a:prstGeom>
          <a:noFill/>
          <a:ln/>
        </p:spPr>
        <p:txBody>
          <a:bodyPr wrap="square" lIns="0" tIns="0" rIns="0" bIns="0" rtlCol="0" anchor="ctr">
            <a:normAutofit/>
          </a:bodyPr>
          <a:lstStyle/>
          <a:p>
            <a:pPr marL="0" indent="0" algn="l">
              <a:buNone/>
            </a:pPr>
            <a:r>
              <a:rPr lang="en-US" sz="1500" b="1" dirty="0">
                <a:solidFill>
                  <a:srgbClr val="17324D"/>
                </a:solidFill>
                <a:latin typeface="Aptos" pitchFamily="34" charset="0"/>
                <a:ea typeface="Aptos" pitchFamily="34" charset="-122"/>
                <a:cs typeface="Aptos" pitchFamily="34" charset="-120"/>
              </a:rPr>
              <a:t>Rules &amp; institutional coordination</a:t>
            </a:r>
            <a:endParaRPr lang="en-US" sz="1500" dirty="0"/>
          </a:p>
        </p:txBody>
      </p:sp>
      <p:sp>
        <p:nvSpPr>
          <p:cNvPr id="16" name="Text 14"/>
          <p:cNvSpPr/>
          <p:nvPr/>
        </p:nvSpPr>
        <p:spPr>
          <a:xfrm>
            <a:off x="6839712" y="2130552"/>
            <a:ext cx="4626864" cy="877824"/>
          </a:xfrm>
          <a:prstGeom prst="rect">
            <a:avLst/>
          </a:prstGeom>
          <a:noFill/>
          <a:ln/>
        </p:spPr>
        <p:txBody>
          <a:bodyPr wrap="square" lIns="0" tIns="0" rIns="0" bIns="0" rtlCol="0" anchor="t">
            <a:normAutofit/>
          </a:bodyPr>
          <a:lstStyle/>
          <a:p>
            <a:pPr marL="0" indent="0" algn="l">
              <a:buNone/>
            </a:pPr>
            <a:r>
              <a:rPr lang="en-US" sz="1050" dirty="0">
                <a:solidFill>
                  <a:srgbClr val="64748B"/>
                </a:solidFill>
                <a:latin typeface="Aptos" pitchFamily="34" charset="0"/>
                <a:ea typeface="Aptos" pitchFamily="34" charset="-122"/>
                <a:cs typeface="Aptos" pitchFamily="34" charset="-120"/>
              </a:rPr>
              <a:t>Misaligned veterinary standards, complex certification, inconsistent trade policies, fragmented agency roles and weak bilateral coordination.</a:t>
            </a:r>
            <a:endParaRPr lang="en-US" sz="1050" dirty="0"/>
          </a:p>
        </p:txBody>
      </p:sp>
      <p:sp>
        <p:nvSpPr>
          <p:cNvPr id="17" name="Shape 15"/>
          <p:cNvSpPr/>
          <p:nvPr/>
        </p:nvSpPr>
        <p:spPr>
          <a:xfrm>
            <a:off x="530352" y="3383280"/>
            <a:ext cx="5486400" cy="1554480"/>
          </a:xfrm>
          <a:prstGeom prst="roundRect">
            <a:avLst>
              <a:gd name="adj" fmla="val 3529"/>
            </a:avLst>
          </a:prstGeom>
          <a:solidFill>
            <a:srgbClr val="FFFFFF"/>
          </a:solidFill>
          <a:ln w="12700">
            <a:solidFill>
              <a:srgbClr val="D9E1E6"/>
            </a:solidFill>
            <a:prstDash val="solid"/>
          </a:ln>
          <a:effectLst>
            <a:outerShdw blurRad="19050" dist="6350" dir="2700000" algn="bl" rotWithShape="0">
              <a:srgbClr val="000000">
                <a:alpha val="12000"/>
              </a:srgbClr>
            </a:outerShdw>
          </a:effectLst>
        </p:spPr>
        <p:txBody>
          <a:bodyPr/>
          <a:lstStyle/>
          <a:p>
            <a:endParaRPr lang="en-US"/>
          </a:p>
        </p:txBody>
      </p:sp>
      <p:sp>
        <p:nvSpPr>
          <p:cNvPr id="18" name="Shape 16"/>
          <p:cNvSpPr/>
          <p:nvPr/>
        </p:nvSpPr>
        <p:spPr>
          <a:xfrm>
            <a:off x="530352" y="3383280"/>
            <a:ext cx="64008" cy="1554480"/>
          </a:xfrm>
          <a:prstGeom prst="rect">
            <a:avLst/>
          </a:prstGeom>
          <a:solidFill>
            <a:srgbClr val="2A9D8F"/>
          </a:solidFill>
          <a:ln w="12700">
            <a:solidFill>
              <a:srgbClr val="2A9D8F"/>
            </a:solidFill>
            <a:prstDash val="solid"/>
          </a:ln>
        </p:spPr>
        <p:txBody>
          <a:bodyPr/>
          <a:lstStyle/>
          <a:p>
            <a:endParaRPr lang="en-US"/>
          </a:p>
        </p:txBody>
      </p:sp>
      <p:sp>
        <p:nvSpPr>
          <p:cNvPr id="19" name="Shape 17"/>
          <p:cNvSpPr/>
          <p:nvPr/>
        </p:nvSpPr>
        <p:spPr>
          <a:xfrm>
            <a:off x="731520" y="3584448"/>
            <a:ext cx="347472" cy="347472"/>
          </a:xfrm>
          <a:prstGeom prst="ellipse">
            <a:avLst/>
          </a:prstGeom>
          <a:solidFill>
            <a:srgbClr val="2A9D8F"/>
          </a:solidFill>
          <a:ln w="12700">
            <a:solidFill>
              <a:srgbClr val="2A9D8F"/>
            </a:solidFill>
            <a:prstDash val="solid"/>
          </a:ln>
        </p:spPr>
        <p:txBody>
          <a:bodyPr/>
          <a:lstStyle/>
          <a:p>
            <a:endParaRPr lang="en-US"/>
          </a:p>
        </p:txBody>
      </p:sp>
      <p:sp>
        <p:nvSpPr>
          <p:cNvPr id="20" name="Text 18"/>
          <p:cNvSpPr/>
          <p:nvPr/>
        </p:nvSpPr>
        <p:spPr>
          <a:xfrm>
            <a:off x="731520" y="3584448"/>
            <a:ext cx="347472" cy="347472"/>
          </a:xfrm>
          <a:prstGeom prst="rect">
            <a:avLst/>
          </a:prstGeom>
          <a:noFill/>
          <a:ln/>
        </p:spPr>
        <p:txBody>
          <a:bodyPr wrap="square" lIns="0" tIns="0" rIns="0" bIns="0" rtlCol="0" anchor="ctr">
            <a:normAutofit/>
          </a:bodyPr>
          <a:lstStyle/>
          <a:p>
            <a:pPr marL="0" indent="0" algn="ctr">
              <a:buNone/>
            </a:pPr>
            <a:r>
              <a:rPr lang="en-US" sz="1100" b="1" dirty="0">
                <a:solidFill>
                  <a:srgbClr val="FFFFFF"/>
                </a:solidFill>
                <a:latin typeface="Aptos" pitchFamily="34" charset="0"/>
                <a:ea typeface="Aptos" pitchFamily="34" charset="-122"/>
                <a:cs typeface="Aptos" pitchFamily="34" charset="-120"/>
              </a:rPr>
              <a:t>3</a:t>
            </a:r>
            <a:endParaRPr lang="en-US" sz="1100" dirty="0"/>
          </a:p>
        </p:txBody>
      </p:sp>
      <p:sp>
        <p:nvSpPr>
          <p:cNvPr id="21" name="Text 19"/>
          <p:cNvSpPr/>
          <p:nvPr/>
        </p:nvSpPr>
        <p:spPr>
          <a:xfrm>
            <a:off x="1188720" y="3547872"/>
            <a:ext cx="4626864" cy="310896"/>
          </a:xfrm>
          <a:prstGeom prst="rect">
            <a:avLst/>
          </a:prstGeom>
          <a:noFill/>
          <a:ln/>
        </p:spPr>
        <p:txBody>
          <a:bodyPr wrap="square" lIns="0" tIns="0" rIns="0" bIns="0" rtlCol="0" anchor="ctr">
            <a:normAutofit/>
          </a:bodyPr>
          <a:lstStyle/>
          <a:p>
            <a:pPr marL="0" indent="0" algn="l">
              <a:buNone/>
            </a:pPr>
            <a:r>
              <a:rPr lang="en-US" sz="1500" b="1" dirty="0">
                <a:solidFill>
                  <a:srgbClr val="17324D"/>
                </a:solidFill>
                <a:latin typeface="Aptos" pitchFamily="34" charset="0"/>
                <a:ea typeface="Aptos" pitchFamily="34" charset="-122"/>
                <a:cs typeface="Aptos" pitchFamily="34" charset="-120"/>
              </a:rPr>
              <a:t>Health, compliance &amp; welfare</a:t>
            </a:r>
            <a:endParaRPr lang="en-US" sz="1500" dirty="0"/>
          </a:p>
        </p:txBody>
      </p:sp>
      <p:sp>
        <p:nvSpPr>
          <p:cNvPr id="22" name="Text 20"/>
          <p:cNvSpPr/>
          <p:nvPr/>
        </p:nvSpPr>
        <p:spPr>
          <a:xfrm>
            <a:off x="1188720" y="3913632"/>
            <a:ext cx="4626864" cy="877824"/>
          </a:xfrm>
          <a:prstGeom prst="rect">
            <a:avLst/>
          </a:prstGeom>
          <a:noFill/>
          <a:ln/>
        </p:spPr>
        <p:txBody>
          <a:bodyPr wrap="square" lIns="0" tIns="0" rIns="0" bIns="0" rtlCol="0" anchor="t">
            <a:normAutofit/>
          </a:bodyPr>
          <a:lstStyle/>
          <a:p>
            <a:pPr marL="0" indent="0" algn="l">
              <a:buNone/>
            </a:pPr>
            <a:r>
              <a:rPr lang="en-US" sz="1050" dirty="0">
                <a:solidFill>
                  <a:srgbClr val="64748B"/>
                </a:solidFill>
                <a:latin typeface="Aptos" pitchFamily="34" charset="0"/>
                <a:ea typeface="Aptos" pitchFamily="34" charset="-122"/>
                <a:cs typeface="Aptos" pitchFamily="34" charset="-120"/>
              </a:rPr>
              <a:t>Disease-control gaps and inefficient quarantine procedures increase operational delays, cost and risks to animal health and welfare.</a:t>
            </a:r>
            <a:endParaRPr lang="en-US" sz="1050" dirty="0"/>
          </a:p>
        </p:txBody>
      </p:sp>
      <p:sp>
        <p:nvSpPr>
          <p:cNvPr id="23" name="Shape 21"/>
          <p:cNvSpPr/>
          <p:nvPr/>
        </p:nvSpPr>
        <p:spPr>
          <a:xfrm>
            <a:off x="6181344" y="3383280"/>
            <a:ext cx="5486400" cy="1554480"/>
          </a:xfrm>
          <a:prstGeom prst="roundRect">
            <a:avLst>
              <a:gd name="adj" fmla="val 3529"/>
            </a:avLst>
          </a:prstGeom>
          <a:solidFill>
            <a:srgbClr val="FFFFFF"/>
          </a:solidFill>
          <a:ln w="12700">
            <a:solidFill>
              <a:srgbClr val="D9E1E6"/>
            </a:solidFill>
            <a:prstDash val="solid"/>
          </a:ln>
          <a:effectLst>
            <a:outerShdw blurRad="19050" dist="6350" dir="2700000" algn="bl" rotWithShape="0">
              <a:srgbClr val="000000">
                <a:alpha val="12000"/>
              </a:srgbClr>
            </a:outerShdw>
          </a:effectLst>
        </p:spPr>
        <p:txBody>
          <a:bodyPr/>
          <a:lstStyle/>
          <a:p>
            <a:endParaRPr lang="en-US"/>
          </a:p>
        </p:txBody>
      </p:sp>
      <p:sp>
        <p:nvSpPr>
          <p:cNvPr id="24" name="Shape 22"/>
          <p:cNvSpPr/>
          <p:nvPr/>
        </p:nvSpPr>
        <p:spPr>
          <a:xfrm>
            <a:off x="6181344" y="3383280"/>
            <a:ext cx="64008" cy="1554480"/>
          </a:xfrm>
          <a:prstGeom prst="rect">
            <a:avLst/>
          </a:prstGeom>
          <a:solidFill>
            <a:srgbClr val="0B486B"/>
          </a:solidFill>
          <a:ln w="12700">
            <a:solidFill>
              <a:srgbClr val="0B486B"/>
            </a:solidFill>
            <a:prstDash val="solid"/>
          </a:ln>
        </p:spPr>
        <p:txBody>
          <a:bodyPr/>
          <a:lstStyle/>
          <a:p>
            <a:endParaRPr lang="en-US"/>
          </a:p>
        </p:txBody>
      </p:sp>
      <p:sp>
        <p:nvSpPr>
          <p:cNvPr id="25" name="Shape 23"/>
          <p:cNvSpPr/>
          <p:nvPr/>
        </p:nvSpPr>
        <p:spPr>
          <a:xfrm>
            <a:off x="6382512" y="3584448"/>
            <a:ext cx="347472" cy="347472"/>
          </a:xfrm>
          <a:prstGeom prst="ellipse">
            <a:avLst/>
          </a:prstGeom>
          <a:solidFill>
            <a:srgbClr val="0B486B"/>
          </a:solidFill>
          <a:ln w="12700">
            <a:solidFill>
              <a:srgbClr val="0B486B"/>
            </a:solidFill>
            <a:prstDash val="solid"/>
          </a:ln>
        </p:spPr>
        <p:txBody>
          <a:bodyPr/>
          <a:lstStyle/>
          <a:p>
            <a:endParaRPr lang="en-US"/>
          </a:p>
        </p:txBody>
      </p:sp>
      <p:sp>
        <p:nvSpPr>
          <p:cNvPr id="26" name="Text 24"/>
          <p:cNvSpPr/>
          <p:nvPr/>
        </p:nvSpPr>
        <p:spPr>
          <a:xfrm>
            <a:off x="6382512" y="3584448"/>
            <a:ext cx="347472" cy="347472"/>
          </a:xfrm>
          <a:prstGeom prst="rect">
            <a:avLst/>
          </a:prstGeom>
          <a:noFill/>
          <a:ln/>
        </p:spPr>
        <p:txBody>
          <a:bodyPr wrap="square" lIns="0" tIns="0" rIns="0" bIns="0" rtlCol="0" anchor="ctr">
            <a:normAutofit/>
          </a:bodyPr>
          <a:lstStyle/>
          <a:p>
            <a:pPr marL="0" indent="0" algn="ctr">
              <a:buNone/>
            </a:pPr>
            <a:r>
              <a:rPr lang="en-US" sz="1100" b="1" dirty="0">
                <a:solidFill>
                  <a:srgbClr val="FFFFFF"/>
                </a:solidFill>
                <a:latin typeface="Aptos" pitchFamily="34" charset="0"/>
                <a:ea typeface="Aptos" pitchFamily="34" charset="-122"/>
                <a:cs typeface="Aptos" pitchFamily="34" charset="-120"/>
              </a:rPr>
              <a:t>4</a:t>
            </a:r>
            <a:endParaRPr lang="en-US" sz="1100" dirty="0"/>
          </a:p>
        </p:txBody>
      </p:sp>
      <p:sp>
        <p:nvSpPr>
          <p:cNvPr id="27" name="Text 25"/>
          <p:cNvSpPr/>
          <p:nvPr/>
        </p:nvSpPr>
        <p:spPr>
          <a:xfrm>
            <a:off x="6839712" y="3547872"/>
            <a:ext cx="4626864" cy="310896"/>
          </a:xfrm>
          <a:prstGeom prst="rect">
            <a:avLst/>
          </a:prstGeom>
          <a:noFill/>
          <a:ln/>
        </p:spPr>
        <p:txBody>
          <a:bodyPr wrap="square" lIns="0" tIns="0" rIns="0" bIns="0" rtlCol="0" anchor="ctr">
            <a:normAutofit/>
          </a:bodyPr>
          <a:lstStyle/>
          <a:p>
            <a:pPr marL="0" indent="0" algn="l">
              <a:buNone/>
            </a:pPr>
            <a:r>
              <a:rPr lang="en-US" sz="1500" b="1" dirty="0">
                <a:solidFill>
                  <a:srgbClr val="17324D"/>
                </a:solidFill>
                <a:latin typeface="Aptos" pitchFamily="34" charset="0"/>
                <a:ea typeface="Aptos" pitchFamily="34" charset="-122"/>
                <a:cs typeface="Aptos" pitchFamily="34" charset="-120"/>
              </a:rPr>
              <a:t>Digital, capability &amp; commercial enablers</a:t>
            </a:r>
            <a:endParaRPr lang="en-US" sz="1500" dirty="0"/>
          </a:p>
        </p:txBody>
      </p:sp>
      <p:sp>
        <p:nvSpPr>
          <p:cNvPr id="28" name="Text 26"/>
          <p:cNvSpPr/>
          <p:nvPr/>
        </p:nvSpPr>
        <p:spPr>
          <a:xfrm>
            <a:off x="6839712" y="3913632"/>
            <a:ext cx="4626864" cy="877824"/>
          </a:xfrm>
          <a:prstGeom prst="rect">
            <a:avLst/>
          </a:prstGeom>
          <a:noFill/>
          <a:ln/>
        </p:spPr>
        <p:txBody>
          <a:bodyPr wrap="square" lIns="0" tIns="0" rIns="0" bIns="0" rtlCol="0" anchor="t">
            <a:normAutofit/>
          </a:bodyPr>
          <a:lstStyle/>
          <a:p>
            <a:pPr marL="0" indent="0" algn="l">
              <a:buNone/>
            </a:pPr>
            <a:r>
              <a:rPr lang="en-US" sz="1050" dirty="0">
                <a:solidFill>
                  <a:srgbClr val="64748B"/>
                </a:solidFill>
                <a:latin typeface="Aptos" pitchFamily="34" charset="0"/>
                <a:ea typeface="Aptos" pitchFamily="34" charset="-122"/>
                <a:cs typeface="Aptos" pitchFamily="34" charset="-120"/>
              </a:rPr>
              <a:t>Limited e-documentation and data exchange, skills gaps, technical-assistance needs and restricted access to suitable trade finance.</a:t>
            </a:r>
            <a:endParaRPr lang="en-US" sz="1050" dirty="0"/>
          </a:p>
        </p:txBody>
      </p:sp>
      <p:sp>
        <p:nvSpPr>
          <p:cNvPr id="29" name="Shape 27"/>
          <p:cNvSpPr/>
          <p:nvPr/>
        </p:nvSpPr>
        <p:spPr>
          <a:xfrm>
            <a:off x="530352" y="5321808"/>
            <a:ext cx="11137392" cy="694944"/>
          </a:xfrm>
          <a:prstGeom prst="roundRect">
            <a:avLst>
              <a:gd name="adj" fmla="val 6579"/>
            </a:avLst>
          </a:prstGeom>
          <a:solidFill>
            <a:srgbClr val="EAF1F4"/>
          </a:solidFill>
          <a:ln w="12700">
            <a:solidFill>
              <a:srgbClr val="C9D7DE"/>
            </a:solidFill>
            <a:prstDash val="solid"/>
          </a:ln>
        </p:spPr>
        <p:txBody>
          <a:bodyPr/>
          <a:lstStyle/>
          <a:p>
            <a:endParaRPr lang="en-US"/>
          </a:p>
        </p:txBody>
      </p:sp>
      <p:sp>
        <p:nvSpPr>
          <p:cNvPr id="30" name="Text 28"/>
          <p:cNvSpPr/>
          <p:nvPr/>
        </p:nvSpPr>
        <p:spPr>
          <a:xfrm>
            <a:off x="749808" y="5449824"/>
            <a:ext cx="1874520" cy="182880"/>
          </a:xfrm>
          <a:prstGeom prst="rect">
            <a:avLst/>
          </a:prstGeom>
          <a:noFill/>
          <a:ln/>
        </p:spPr>
        <p:txBody>
          <a:bodyPr wrap="square" lIns="0" tIns="0" rIns="0" bIns="0" rtlCol="0" anchor="ctr">
            <a:normAutofit/>
          </a:bodyPr>
          <a:lstStyle/>
          <a:p>
            <a:pPr marL="0" indent="0" algn="l">
              <a:buNone/>
            </a:pPr>
            <a:r>
              <a:rPr lang="en-US" sz="1000" b="1" dirty="0">
                <a:solidFill>
                  <a:srgbClr val="2A9D8F"/>
                </a:solidFill>
                <a:latin typeface="Aptos" pitchFamily="34" charset="0"/>
                <a:ea typeface="Aptos" pitchFamily="34" charset="-122"/>
                <a:cs typeface="Aptos" pitchFamily="34" charset="-120"/>
              </a:rPr>
              <a:t>Management implication</a:t>
            </a:r>
            <a:endParaRPr lang="en-US" sz="1000" dirty="0"/>
          </a:p>
        </p:txBody>
      </p:sp>
      <p:sp>
        <p:nvSpPr>
          <p:cNvPr id="31" name="Text 29"/>
          <p:cNvSpPr/>
          <p:nvPr/>
        </p:nvSpPr>
        <p:spPr>
          <a:xfrm>
            <a:off x="2487168" y="5385816"/>
            <a:ext cx="8732520" cy="320040"/>
          </a:xfrm>
          <a:prstGeom prst="rect">
            <a:avLst/>
          </a:prstGeom>
          <a:noFill/>
          <a:ln/>
        </p:spPr>
        <p:txBody>
          <a:bodyPr wrap="square" lIns="0" tIns="0" rIns="0" bIns="0" rtlCol="0" anchor="ctr">
            <a:normAutofit fontScale="92500"/>
          </a:bodyPr>
          <a:lstStyle/>
          <a:p>
            <a:pPr marL="0" indent="0" algn="l">
              <a:buNone/>
            </a:pPr>
            <a:r>
              <a:rPr lang="en-US" sz="1500" b="1" dirty="0">
                <a:solidFill>
                  <a:srgbClr val="0B486B"/>
                </a:solidFill>
                <a:latin typeface="Aptos" pitchFamily="34" charset="0"/>
                <a:ea typeface="Aptos" pitchFamily="34" charset="-122"/>
                <a:cs typeface="Aptos" pitchFamily="34" charset="-120"/>
              </a:rPr>
              <a:t>Treat the corridor as one end-to-end operating system, not as a collection of isolated infrastructure projects.</a:t>
            </a:r>
            <a:endParaRPr lang="en-US" sz="1500" dirty="0"/>
          </a:p>
        </p:txBody>
      </p:sp>
      <p:sp>
        <p:nvSpPr>
          <p:cNvPr id="32" name="Slide Number Placeholder 0"/>
          <p:cNvSpPr>
            <a:spLocks noGrp="1"/>
          </p:cNvSpPr>
          <p:nvPr>
            <p:ph type="sldNum" sz="quarter" idx="4294967295"/>
          </p:nvPr>
        </p:nvSpPr>
        <p:spPr>
          <a:xfrm>
            <a:off x="11658600" y="6528816"/>
            <a:ext cx="228600" cy="182880"/>
          </a:xfrm>
          <a:prstGeom prst="rect">
            <a:avLst/>
          </a:prstGeom>
          <a:extLst>
            <a:ext uri="{C572A759-6A51-4108-AA02-DFA0A04FC94B}">
              <ma14:wrappingTextBoxFlag xmlns:ma14="http://schemas.microsoft.com/office/mac/drawingml/2011/main" xmlns="" val="0"/>
            </a:ext>
          </a:extLst>
        </p:spPr>
        <p:txBody>
          <a:bodyPr/>
          <a:lstStyle>
            <a:lvl1pPr>
              <a:defRPr sz="700">
                <a:solidFill>
                  <a:srgbClr val="7A8793"/>
                </a:solidFill>
                <a:latin typeface="Aptos"/>
                <a:ea typeface="Aptos"/>
                <a:cs typeface="Aptos"/>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02920" y="256032"/>
            <a:ext cx="3200400" cy="228600"/>
          </a:xfrm>
          <a:prstGeom prst="rect">
            <a:avLst/>
          </a:prstGeom>
          <a:noFill/>
          <a:ln/>
        </p:spPr>
        <p:txBody>
          <a:bodyPr wrap="square" lIns="0" tIns="0" rIns="0" bIns="0" rtlCol="0" anchor="ctr">
            <a:normAutofit/>
          </a:bodyPr>
          <a:lstStyle/>
          <a:p>
            <a:pPr marL="0" indent="0" algn="l">
              <a:buNone/>
            </a:pPr>
            <a:r>
              <a:rPr lang="en-US" sz="900" b="1" kern="0" spc="140" dirty="0">
                <a:solidFill>
                  <a:srgbClr val="2A9D8F"/>
                </a:solidFill>
                <a:latin typeface="Aptos" pitchFamily="34" charset="0"/>
                <a:ea typeface="Aptos" pitchFamily="34" charset="-122"/>
                <a:cs typeface="Aptos" pitchFamily="34" charset="-120"/>
              </a:rPr>
              <a:t>2 | PRIORITIZATION</a:t>
            </a:r>
            <a:endParaRPr lang="en-US" sz="900" dirty="0"/>
          </a:p>
        </p:txBody>
      </p:sp>
      <p:sp>
        <p:nvSpPr>
          <p:cNvPr id="3" name="Text 1"/>
          <p:cNvSpPr/>
          <p:nvPr/>
        </p:nvSpPr>
        <p:spPr>
          <a:xfrm>
            <a:off x="502920" y="548640"/>
            <a:ext cx="11155680" cy="502920"/>
          </a:xfrm>
          <a:prstGeom prst="rect">
            <a:avLst/>
          </a:prstGeom>
          <a:noFill/>
          <a:ln/>
        </p:spPr>
        <p:txBody>
          <a:bodyPr wrap="square" lIns="0" tIns="0" rIns="0" bIns="0" rtlCol="0" anchor="ctr">
            <a:normAutofit/>
          </a:bodyPr>
          <a:lstStyle/>
          <a:p>
            <a:pPr marL="0" indent="0" algn="l">
              <a:buNone/>
            </a:pPr>
            <a:r>
              <a:rPr lang="en-US" sz="2700" b="1" dirty="0">
                <a:solidFill>
                  <a:srgbClr val="17324D"/>
                </a:solidFill>
                <a:latin typeface="Aptos" pitchFamily="34" charset="0"/>
                <a:ea typeface="Aptos" pitchFamily="34" charset="-122"/>
                <a:cs typeface="Aptos" pitchFamily="34" charset="-120"/>
              </a:rPr>
              <a:t>Sequence reforms so early coordination unlocks larger investments</a:t>
            </a:r>
            <a:endParaRPr lang="en-US" sz="2700" dirty="0"/>
          </a:p>
        </p:txBody>
      </p:sp>
      <p:sp>
        <p:nvSpPr>
          <p:cNvPr id="4" name="Text 2"/>
          <p:cNvSpPr/>
          <p:nvPr/>
        </p:nvSpPr>
        <p:spPr>
          <a:xfrm>
            <a:off x="502920" y="1078992"/>
            <a:ext cx="11064240" cy="310896"/>
          </a:xfrm>
          <a:prstGeom prst="rect">
            <a:avLst/>
          </a:prstGeom>
          <a:noFill/>
          <a:ln/>
        </p:spPr>
        <p:txBody>
          <a:bodyPr wrap="square" lIns="0" tIns="0" rIns="0" bIns="0" rtlCol="0" anchor="ctr">
            <a:normAutofit/>
          </a:bodyPr>
          <a:lstStyle/>
          <a:p>
            <a:pPr marL="0" indent="0" algn="l">
              <a:buNone/>
            </a:pPr>
            <a:r>
              <a:rPr lang="en-US" sz="1200" dirty="0">
                <a:solidFill>
                  <a:srgbClr val="64748B"/>
                </a:solidFill>
                <a:latin typeface="Aptos" pitchFamily="34" charset="0"/>
                <a:ea typeface="Aptos" pitchFamily="34" charset="-122"/>
                <a:cs typeface="Aptos" pitchFamily="34" charset="-120"/>
              </a:rPr>
              <a:t>Start with decisions and process simplification, then pilot systems and upgrade operations before scaling infrastructure.</a:t>
            </a:r>
            <a:endParaRPr lang="en-US" sz="1200" dirty="0"/>
          </a:p>
        </p:txBody>
      </p:sp>
      <p:sp>
        <p:nvSpPr>
          <p:cNvPr id="5" name="Shape 3"/>
          <p:cNvSpPr/>
          <p:nvPr/>
        </p:nvSpPr>
        <p:spPr>
          <a:xfrm>
            <a:off x="566928" y="1664208"/>
            <a:ext cx="3493008" cy="4069080"/>
          </a:xfrm>
          <a:prstGeom prst="roundRect">
            <a:avLst>
              <a:gd name="adj" fmla="val 2094"/>
            </a:avLst>
          </a:prstGeom>
          <a:solidFill>
            <a:srgbClr val="FFFFFF"/>
          </a:solidFill>
          <a:ln w="19050">
            <a:solidFill>
              <a:srgbClr val="B4533C"/>
            </a:solidFill>
            <a:prstDash val="solid"/>
          </a:ln>
        </p:spPr>
        <p:txBody>
          <a:bodyPr/>
          <a:lstStyle/>
          <a:p>
            <a:endParaRPr lang="en-US"/>
          </a:p>
        </p:txBody>
      </p:sp>
      <p:sp>
        <p:nvSpPr>
          <p:cNvPr id="6" name="Shape 4"/>
          <p:cNvSpPr/>
          <p:nvPr/>
        </p:nvSpPr>
        <p:spPr>
          <a:xfrm>
            <a:off x="566928" y="1664208"/>
            <a:ext cx="3493008" cy="640080"/>
          </a:xfrm>
          <a:prstGeom prst="roundRect">
            <a:avLst>
              <a:gd name="adj" fmla="val 11429"/>
            </a:avLst>
          </a:prstGeom>
          <a:solidFill>
            <a:srgbClr val="B4533C"/>
          </a:solidFill>
          <a:ln w="12700">
            <a:solidFill>
              <a:srgbClr val="B4533C"/>
            </a:solidFill>
            <a:prstDash val="solid"/>
          </a:ln>
        </p:spPr>
        <p:txBody>
          <a:bodyPr/>
          <a:lstStyle/>
          <a:p>
            <a:endParaRPr lang="en-US"/>
          </a:p>
        </p:txBody>
      </p:sp>
      <p:sp>
        <p:nvSpPr>
          <p:cNvPr id="7" name="Text 5"/>
          <p:cNvSpPr/>
          <p:nvPr/>
        </p:nvSpPr>
        <p:spPr>
          <a:xfrm>
            <a:off x="749808" y="1764792"/>
            <a:ext cx="3127248" cy="182880"/>
          </a:xfrm>
          <a:prstGeom prst="rect">
            <a:avLst/>
          </a:prstGeom>
          <a:noFill/>
          <a:ln/>
        </p:spPr>
        <p:txBody>
          <a:bodyPr wrap="square" lIns="0" tIns="0" rIns="0" bIns="0" rtlCol="0" anchor="ctr">
            <a:normAutofit/>
          </a:bodyPr>
          <a:lstStyle/>
          <a:p>
            <a:pPr marL="0" indent="0" algn="ctr">
              <a:buNone/>
            </a:pPr>
            <a:r>
              <a:rPr lang="en-US" sz="1200" b="1" dirty="0">
                <a:solidFill>
                  <a:srgbClr val="FFFFFF"/>
                </a:solidFill>
                <a:latin typeface="Aptos" pitchFamily="34" charset="0"/>
                <a:ea typeface="Aptos" pitchFamily="34" charset="-122"/>
                <a:cs typeface="Aptos" pitchFamily="34" charset="-120"/>
              </a:rPr>
              <a:t>0–6 MONTHS</a:t>
            </a:r>
            <a:endParaRPr lang="en-US" sz="1200" dirty="0"/>
          </a:p>
        </p:txBody>
      </p:sp>
      <p:sp>
        <p:nvSpPr>
          <p:cNvPr id="8" name="Shape 6"/>
          <p:cNvSpPr/>
          <p:nvPr/>
        </p:nvSpPr>
        <p:spPr>
          <a:xfrm>
            <a:off x="886968" y="2514600"/>
            <a:ext cx="2852928" cy="411480"/>
          </a:xfrm>
          <a:prstGeom prst="roundRect">
            <a:avLst>
              <a:gd name="adj" fmla="val 11111"/>
            </a:avLst>
          </a:prstGeom>
          <a:solidFill>
            <a:srgbClr val="F8E9E5"/>
          </a:solidFill>
          <a:ln w="12700">
            <a:solidFill>
              <a:srgbClr val="F8E9E5"/>
            </a:solidFill>
            <a:prstDash val="solid"/>
          </a:ln>
        </p:spPr>
        <p:txBody>
          <a:bodyPr/>
          <a:lstStyle/>
          <a:p>
            <a:endParaRPr lang="en-US"/>
          </a:p>
        </p:txBody>
      </p:sp>
      <p:sp>
        <p:nvSpPr>
          <p:cNvPr id="9" name="Text 7"/>
          <p:cNvSpPr/>
          <p:nvPr/>
        </p:nvSpPr>
        <p:spPr>
          <a:xfrm>
            <a:off x="886968" y="2514600"/>
            <a:ext cx="2852928" cy="411480"/>
          </a:xfrm>
          <a:prstGeom prst="rect">
            <a:avLst/>
          </a:prstGeom>
          <a:noFill/>
          <a:ln/>
        </p:spPr>
        <p:txBody>
          <a:bodyPr wrap="square" lIns="0" tIns="0" rIns="0" bIns="0" rtlCol="0" anchor="ctr">
            <a:normAutofit/>
          </a:bodyPr>
          <a:lstStyle/>
          <a:p>
            <a:pPr marL="0" indent="0" algn="ctr">
              <a:buNone/>
            </a:pPr>
            <a:r>
              <a:rPr lang="en-US" sz="1100" b="1" dirty="0">
                <a:solidFill>
                  <a:srgbClr val="B4533C"/>
                </a:solidFill>
                <a:latin typeface="Aptos" pitchFamily="34" charset="0"/>
                <a:ea typeface="Aptos" pitchFamily="34" charset="-122"/>
                <a:cs typeface="Aptos" pitchFamily="34" charset="-120"/>
              </a:rPr>
              <a:t>ALIGN &amp; SIMPLIFY</a:t>
            </a:r>
            <a:endParaRPr lang="en-US" sz="1100" dirty="0"/>
          </a:p>
        </p:txBody>
      </p:sp>
      <p:sp>
        <p:nvSpPr>
          <p:cNvPr id="10" name="Shape 8"/>
          <p:cNvSpPr/>
          <p:nvPr/>
        </p:nvSpPr>
        <p:spPr>
          <a:xfrm>
            <a:off x="868680" y="3227832"/>
            <a:ext cx="182880" cy="182880"/>
          </a:xfrm>
          <a:prstGeom prst="ellipse">
            <a:avLst/>
          </a:prstGeom>
          <a:solidFill>
            <a:srgbClr val="B4533C"/>
          </a:solidFill>
          <a:ln w="12700">
            <a:solidFill>
              <a:srgbClr val="B4533C"/>
            </a:solidFill>
            <a:prstDash val="solid"/>
          </a:ln>
        </p:spPr>
        <p:txBody>
          <a:bodyPr/>
          <a:lstStyle/>
          <a:p>
            <a:endParaRPr lang="en-US"/>
          </a:p>
        </p:txBody>
      </p:sp>
      <p:sp>
        <p:nvSpPr>
          <p:cNvPr id="11" name="Text 9"/>
          <p:cNvSpPr/>
          <p:nvPr/>
        </p:nvSpPr>
        <p:spPr>
          <a:xfrm>
            <a:off x="1188720" y="3182112"/>
            <a:ext cx="2578608" cy="438912"/>
          </a:xfrm>
          <a:prstGeom prst="rect">
            <a:avLst/>
          </a:prstGeom>
          <a:noFill/>
          <a:ln/>
        </p:spPr>
        <p:txBody>
          <a:bodyPr wrap="square" lIns="0" tIns="0" rIns="0" bIns="0" rtlCol="0" anchor="t">
            <a:normAutofit/>
          </a:bodyPr>
          <a:lstStyle/>
          <a:p>
            <a:pPr marL="0" indent="0" algn="l">
              <a:buNone/>
            </a:pPr>
            <a:r>
              <a:rPr lang="en-US" sz="1150" b="1" dirty="0">
                <a:solidFill>
                  <a:srgbClr val="17324D"/>
                </a:solidFill>
                <a:latin typeface="Aptos" pitchFamily="34" charset="0"/>
                <a:ea typeface="Aptos" pitchFamily="34" charset="-122"/>
                <a:cs typeface="Aptos" pitchFamily="34" charset="-120"/>
              </a:rPr>
              <a:t>Activate bilateral technical mechanism</a:t>
            </a:r>
            <a:endParaRPr lang="en-US" sz="1150" dirty="0"/>
          </a:p>
        </p:txBody>
      </p:sp>
      <p:sp>
        <p:nvSpPr>
          <p:cNvPr id="12" name="Shape 10"/>
          <p:cNvSpPr/>
          <p:nvPr/>
        </p:nvSpPr>
        <p:spPr>
          <a:xfrm>
            <a:off x="868680" y="3986784"/>
            <a:ext cx="182880" cy="182880"/>
          </a:xfrm>
          <a:prstGeom prst="ellipse">
            <a:avLst/>
          </a:prstGeom>
          <a:solidFill>
            <a:srgbClr val="B4533C"/>
          </a:solidFill>
          <a:ln w="12700">
            <a:solidFill>
              <a:srgbClr val="B4533C"/>
            </a:solidFill>
            <a:prstDash val="solid"/>
          </a:ln>
        </p:spPr>
        <p:txBody>
          <a:bodyPr/>
          <a:lstStyle/>
          <a:p>
            <a:endParaRPr lang="en-US"/>
          </a:p>
        </p:txBody>
      </p:sp>
      <p:sp>
        <p:nvSpPr>
          <p:cNvPr id="13" name="Text 11"/>
          <p:cNvSpPr/>
          <p:nvPr/>
        </p:nvSpPr>
        <p:spPr>
          <a:xfrm>
            <a:off x="1188720" y="3941064"/>
            <a:ext cx="2578608" cy="438912"/>
          </a:xfrm>
          <a:prstGeom prst="rect">
            <a:avLst/>
          </a:prstGeom>
          <a:noFill/>
          <a:ln/>
        </p:spPr>
        <p:txBody>
          <a:bodyPr wrap="square" lIns="0" tIns="0" rIns="0" bIns="0" rtlCol="0" anchor="t">
            <a:normAutofit/>
          </a:bodyPr>
          <a:lstStyle/>
          <a:p>
            <a:pPr marL="0" indent="0" algn="l">
              <a:buNone/>
            </a:pPr>
            <a:r>
              <a:rPr lang="en-US" sz="1150" dirty="0">
                <a:solidFill>
                  <a:srgbClr val="17324D"/>
                </a:solidFill>
                <a:latin typeface="Aptos" pitchFamily="34" charset="0"/>
                <a:ea typeface="Aptos" pitchFamily="34" charset="-122"/>
                <a:cs typeface="Aptos" pitchFamily="34" charset="-120"/>
              </a:rPr>
              <a:t>Map and simplify export journey</a:t>
            </a:r>
            <a:endParaRPr lang="en-US" sz="1150" dirty="0"/>
          </a:p>
        </p:txBody>
      </p:sp>
      <p:sp>
        <p:nvSpPr>
          <p:cNvPr id="14" name="Shape 12"/>
          <p:cNvSpPr/>
          <p:nvPr/>
        </p:nvSpPr>
        <p:spPr>
          <a:xfrm>
            <a:off x="868680" y="4745736"/>
            <a:ext cx="182880" cy="182880"/>
          </a:xfrm>
          <a:prstGeom prst="ellipse">
            <a:avLst/>
          </a:prstGeom>
          <a:solidFill>
            <a:srgbClr val="B4533C"/>
          </a:solidFill>
          <a:ln w="12700">
            <a:solidFill>
              <a:srgbClr val="B4533C"/>
            </a:solidFill>
            <a:prstDash val="solid"/>
          </a:ln>
        </p:spPr>
        <p:txBody>
          <a:bodyPr/>
          <a:lstStyle/>
          <a:p>
            <a:endParaRPr lang="en-US"/>
          </a:p>
        </p:txBody>
      </p:sp>
      <p:sp>
        <p:nvSpPr>
          <p:cNvPr id="15" name="Text 13"/>
          <p:cNvSpPr/>
          <p:nvPr/>
        </p:nvSpPr>
        <p:spPr>
          <a:xfrm>
            <a:off x="1188720" y="4700016"/>
            <a:ext cx="2578608" cy="438912"/>
          </a:xfrm>
          <a:prstGeom prst="rect">
            <a:avLst/>
          </a:prstGeom>
          <a:noFill/>
          <a:ln/>
        </p:spPr>
        <p:txBody>
          <a:bodyPr wrap="square" lIns="0" tIns="0" rIns="0" bIns="0" rtlCol="0" anchor="t">
            <a:normAutofit/>
          </a:bodyPr>
          <a:lstStyle/>
          <a:p>
            <a:pPr marL="0" indent="0" algn="l">
              <a:buNone/>
            </a:pPr>
            <a:r>
              <a:rPr lang="en-US" sz="1150" dirty="0">
                <a:solidFill>
                  <a:srgbClr val="17324D"/>
                </a:solidFill>
                <a:latin typeface="Aptos" pitchFamily="34" charset="0"/>
                <a:ea typeface="Aptos" pitchFamily="34" charset="-122"/>
                <a:cs typeface="Aptos" pitchFamily="34" charset="-120"/>
              </a:rPr>
              <a:t>Agree priority veterinary and documentation requirements</a:t>
            </a:r>
            <a:endParaRPr lang="en-US" sz="1150" dirty="0"/>
          </a:p>
        </p:txBody>
      </p:sp>
      <p:sp>
        <p:nvSpPr>
          <p:cNvPr id="16" name="Shape 14"/>
          <p:cNvSpPr/>
          <p:nvPr/>
        </p:nvSpPr>
        <p:spPr>
          <a:xfrm>
            <a:off x="4133088" y="3429000"/>
            <a:ext cx="384048" cy="548640"/>
          </a:xfrm>
          <a:prstGeom prst="chevron">
            <a:avLst/>
          </a:prstGeom>
          <a:solidFill>
            <a:srgbClr val="B9C8D0"/>
          </a:solidFill>
          <a:ln w="12700">
            <a:solidFill>
              <a:srgbClr val="B9C8D0"/>
            </a:solidFill>
            <a:prstDash val="solid"/>
          </a:ln>
        </p:spPr>
        <p:txBody>
          <a:bodyPr/>
          <a:lstStyle/>
          <a:p>
            <a:endParaRPr lang="en-US"/>
          </a:p>
        </p:txBody>
      </p:sp>
      <p:sp>
        <p:nvSpPr>
          <p:cNvPr id="17" name="Shape 15"/>
          <p:cNvSpPr/>
          <p:nvPr/>
        </p:nvSpPr>
        <p:spPr>
          <a:xfrm>
            <a:off x="4279392" y="1664208"/>
            <a:ext cx="3493008" cy="4069080"/>
          </a:xfrm>
          <a:prstGeom prst="roundRect">
            <a:avLst>
              <a:gd name="adj" fmla="val 2094"/>
            </a:avLst>
          </a:prstGeom>
          <a:solidFill>
            <a:srgbClr val="FFFFFF"/>
          </a:solidFill>
          <a:ln w="19050">
            <a:solidFill>
              <a:srgbClr val="D69E2E"/>
            </a:solidFill>
            <a:prstDash val="solid"/>
          </a:ln>
        </p:spPr>
        <p:txBody>
          <a:bodyPr/>
          <a:lstStyle/>
          <a:p>
            <a:endParaRPr lang="en-US"/>
          </a:p>
        </p:txBody>
      </p:sp>
      <p:sp>
        <p:nvSpPr>
          <p:cNvPr id="18" name="Shape 16"/>
          <p:cNvSpPr/>
          <p:nvPr/>
        </p:nvSpPr>
        <p:spPr>
          <a:xfrm>
            <a:off x="4279392" y="1664208"/>
            <a:ext cx="3493008" cy="640080"/>
          </a:xfrm>
          <a:prstGeom prst="roundRect">
            <a:avLst>
              <a:gd name="adj" fmla="val 11429"/>
            </a:avLst>
          </a:prstGeom>
          <a:solidFill>
            <a:srgbClr val="D69E2E"/>
          </a:solidFill>
          <a:ln w="12700">
            <a:solidFill>
              <a:srgbClr val="D69E2E"/>
            </a:solidFill>
            <a:prstDash val="solid"/>
          </a:ln>
        </p:spPr>
        <p:txBody>
          <a:bodyPr/>
          <a:lstStyle/>
          <a:p>
            <a:endParaRPr lang="en-US"/>
          </a:p>
        </p:txBody>
      </p:sp>
      <p:sp>
        <p:nvSpPr>
          <p:cNvPr id="19" name="Text 17"/>
          <p:cNvSpPr/>
          <p:nvPr/>
        </p:nvSpPr>
        <p:spPr>
          <a:xfrm>
            <a:off x="4462272" y="1764792"/>
            <a:ext cx="3127248" cy="182880"/>
          </a:xfrm>
          <a:prstGeom prst="rect">
            <a:avLst/>
          </a:prstGeom>
          <a:noFill/>
          <a:ln/>
        </p:spPr>
        <p:txBody>
          <a:bodyPr wrap="square" lIns="0" tIns="0" rIns="0" bIns="0" rtlCol="0" anchor="ctr">
            <a:normAutofit/>
          </a:bodyPr>
          <a:lstStyle/>
          <a:p>
            <a:pPr marL="0" indent="0" algn="ctr">
              <a:buNone/>
            </a:pPr>
            <a:r>
              <a:rPr lang="en-US" sz="1200" b="1" dirty="0">
                <a:solidFill>
                  <a:srgbClr val="FFFFFF"/>
                </a:solidFill>
                <a:latin typeface="Aptos" pitchFamily="34" charset="0"/>
                <a:ea typeface="Aptos" pitchFamily="34" charset="-122"/>
                <a:cs typeface="Aptos" pitchFamily="34" charset="-120"/>
              </a:rPr>
              <a:t>6–18 MONTHS</a:t>
            </a:r>
            <a:endParaRPr lang="en-US" sz="1200" dirty="0"/>
          </a:p>
        </p:txBody>
      </p:sp>
      <p:sp>
        <p:nvSpPr>
          <p:cNvPr id="20" name="Shape 18"/>
          <p:cNvSpPr/>
          <p:nvPr/>
        </p:nvSpPr>
        <p:spPr>
          <a:xfrm>
            <a:off x="4599432" y="2514600"/>
            <a:ext cx="2852928" cy="411480"/>
          </a:xfrm>
          <a:prstGeom prst="roundRect">
            <a:avLst>
              <a:gd name="adj" fmla="val 11111"/>
            </a:avLst>
          </a:prstGeom>
          <a:solidFill>
            <a:srgbClr val="FFF5D9"/>
          </a:solidFill>
          <a:ln w="12700">
            <a:solidFill>
              <a:srgbClr val="FFF5D9"/>
            </a:solidFill>
            <a:prstDash val="solid"/>
          </a:ln>
        </p:spPr>
        <p:txBody>
          <a:bodyPr/>
          <a:lstStyle/>
          <a:p>
            <a:endParaRPr lang="en-US"/>
          </a:p>
        </p:txBody>
      </p:sp>
      <p:sp>
        <p:nvSpPr>
          <p:cNvPr id="21" name="Text 19"/>
          <p:cNvSpPr/>
          <p:nvPr/>
        </p:nvSpPr>
        <p:spPr>
          <a:xfrm>
            <a:off x="4599432" y="2514600"/>
            <a:ext cx="2852928" cy="411480"/>
          </a:xfrm>
          <a:prstGeom prst="rect">
            <a:avLst/>
          </a:prstGeom>
          <a:noFill/>
          <a:ln/>
        </p:spPr>
        <p:txBody>
          <a:bodyPr wrap="square" lIns="0" tIns="0" rIns="0" bIns="0" rtlCol="0" anchor="ctr">
            <a:normAutofit/>
          </a:bodyPr>
          <a:lstStyle/>
          <a:p>
            <a:pPr marL="0" indent="0" algn="ctr">
              <a:buNone/>
            </a:pPr>
            <a:r>
              <a:rPr lang="en-US" sz="1100" b="1" dirty="0">
                <a:solidFill>
                  <a:srgbClr val="D69E2E"/>
                </a:solidFill>
                <a:latin typeface="Aptos" pitchFamily="34" charset="0"/>
                <a:ea typeface="Aptos" pitchFamily="34" charset="-122"/>
                <a:cs typeface="Aptos" pitchFamily="34" charset="-120"/>
              </a:rPr>
              <a:t>PILOT &amp; UPGRADE</a:t>
            </a:r>
            <a:endParaRPr lang="en-US" sz="1100" dirty="0"/>
          </a:p>
        </p:txBody>
      </p:sp>
      <p:sp>
        <p:nvSpPr>
          <p:cNvPr id="22" name="Shape 20"/>
          <p:cNvSpPr/>
          <p:nvPr/>
        </p:nvSpPr>
        <p:spPr>
          <a:xfrm>
            <a:off x="4581144" y="3227832"/>
            <a:ext cx="182880" cy="182880"/>
          </a:xfrm>
          <a:prstGeom prst="ellipse">
            <a:avLst/>
          </a:prstGeom>
          <a:solidFill>
            <a:srgbClr val="D69E2E"/>
          </a:solidFill>
          <a:ln w="12700">
            <a:solidFill>
              <a:srgbClr val="D69E2E"/>
            </a:solidFill>
            <a:prstDash val="solid"/>
          </a:ln>
        </p:spPr>
        <p:txBody>
          <a:bodyPr/>
          <a:lstStyle/>
          <a:p>
            <a:endParaRPr lang="en-US"/>
          </a:p>
        </p:txBody>
      </p:sp>
      <p:sp>
        <p:nvSpPr>
          <p:cNvPr id="23" name="Text 21"/>
          <p:cNvSpPr/>
          <p:nvPr/>
        </p:nvSpPr>
        <p:spPr>
          <a:xfrm>
            <a:off x="4901184" y="3182112"/>
            <a:ext cx="2578608" cy="438912"/>
          </a:xfrm>
          <a:prstGeom prst="rect">
            <a:avLst/>
          </a:prstGeom>
          <a:noFill/>
          <a:ln/>
        </p:spPr>
        <p:txBody>
          <a:bodyPr wrap="square" lIns="0" tIns="0" rIns="0" bIns="0" rtlCol="0" anchor="t">
            <a:normAutofit/>
          </a:bodyPr>
          <a:lstStyle/>
          <a:p>
            <a:pPr marL="0" indent="0" algn="l">
              <a:buNone/>
            </a:pPr>
            <a:r>
              <a:rPr lang="en-US" sz="1150" b="1" dirty="0">
                <a:solidFill>
                  <a:srgbClr val="17324D"/>
                </a:solidFill>
                <a:latin typeface="Aptos" pitchFamily="34" charset="0"/>
                <a:ea typeface="Aptos" pitchFamily="34" charset="-122"/>
                <a:cs typeface="Aptos" pitchFamily="34" charset="-120"/>
              </a:rPr>
              <a:t>Upgrade critical holding and quarantine operations</a:t>
            </a:r>
            <a:endParaRPr lang="en-US" sz="1150" dirty="0"/>
          </a:p>
        </p:txBody>
      </p:sp>
      <p:sp>
        <p:nvSpPr>
          <p:cNvPr id="24" name="Shape 22"/>
          <p:cNvSpPr/>
          <p:nvPr/>
        </p:nvSpPr>
        <p:spPr>
          <a:xfrm>
            <a:off x="4581144" y="3986784"/>
            <a:ext cx="182880" cy="182880"/>
          </a:xfrm>
          <a:prstGeom prst="ellipse">
            <a:avLst/>
          </a:prstGeom>
          <a:solidFill>
            <a:srgbClr val="D69E2E"/>
          </a:solidFill>
          <a:ln w="12700">
            <a:solidFill>
              <a:srgbClr val="D69E2E"/>
            </a:solidFill>
            <a:prstDash val="solid"/>
          </a:ln>
        </p:spPr>
        <p:txBody>
          <a:bodyPr/>
          <a:lstStyle/>
          <a:p>
            <a:endParaRPr lang="en-US"/>
          </a:p>
        </p:txBody>
      </p:sp>
      <p:sp>
        <p:nvSpPr>
          <p:cNvPr id="25" name="Text 23"/>
          <p:cNvSpPr/>
          <p:nvPr/>
        </p:nvSpPr>
        <p:spPr>
          <a:xfrm>
            <a:off x="4901184" y="3941064"/>
            <a:ext cx="2578608" cy="438912"/>
          </a:xfrm>
          <a:prstGeom prst="rect">
            <a:avLst/>
          </a:prstGeom>
          <a:noFill/>
          <a:ln/>
        </p:spPr>
        <p:txBody>
          <a:bodyPr wrap="square" lIns="0" tIns="0" rIns="0" bIns="0" rtlCol="0" anchor="t">
            <a:normAutofit/>
          </a:bodyPr>
          <a:lstStyle/>
          <a:p>
            <a:pPr marL="0" indent="0" algn="l">
              <a:buNone/>
            </a:pPr>
            <a:r>
              <a:rPr lang="en-US" sz="1150" dirty="0">
                <a:solidFill>
                  <a:srgbClr val="17324D"/>
                </a:solidFill>
                <a:latin typeface="Aptos" pitchFamily="34" charset="0"/>
                <a:ea typeface="Aptos" pitchFamily="34" charset="-122"/>
                <a:cs typeface="Aptos" pitchFamily="34" charset="-120"/>
              </a:rPr>
              <a:t>Pilot e-certification and data exchange</a:t>
            </a:r>
            <a:endParaRPr lang="en-US" sz="1150" dirty="0"/>
          </a:p>
        </p:txBody>
      </p:sp>
      <p:sp>
        <p:nvSpPr>
          <p:cNvPr id="26" name="Shape 24"/>
          <p:cNvSpPr/>
          <p:nvPr/>
        </p:nvSpPr>
        <p:spPr>
          <a:xfrm>
            <a:off x="4581144" y="4745736"/>
            <a:ext cx="182880" cy="182880"/>
          </a:xfrm>
          <a:prstGeom prst="ellipse">
            <a:avLst/>
          </a:prstGeom>
          <a:solidFill>
            <a:srgbClr val="D69E2E"/>
          </a:solidFill>
          <a:ln w="12700">
            <a:solidFill>
              <a:srgbClr val="D69E2E"/>
            </a:solidFill>
            <a:prstDash val="solid"/>
          </a:ln>
        </p:spPr>
        <p:txBody>
          <a:bodyPr/>
          <a:lstStyle/>
          <a:p>
            <a:endParaRPr lang="en-US"/>
          </a:p>
        </p:txBody>
      </p:sp>
      <p:sp>
        <p:nvSpPr>
          <p:cNvPr id="27" name="Text 25"/>
          <p:cNvSpPr/>
          <p:nvPr/>
        </p:nvSpPr>
        <p:spPr>
          <a:xfrm>
            <a:off x="4901184" y="4700016"/>
            <a:ext cx="2578608" cy="438912"/>
          </a:xfrm>
          <a:prstGeom prst="rect">
            <a:avLst/>
          </a:prstGeom>
          <a:noFill/>
          <a:ln/>
        </p:spPr>
        <p:txBody>
          <a:bodyPr wrap="square" lIns="0" tIns="0" rIns="0" bIns="0" rtlCol="0" anchor="t">
            <a:normAutofit/>
          </a:bodyPr>
          <a:lstStyle/>
          <a:p>
            <a:pPr marL="0" indent="0" algn="l">
              <a:buNone/>
            </a:pPr>
            <a:r>
              <a:rPr lang="en-US" sz="1150" dirty="0">
                <a:solidFill>
                  <a:srgbClr val="17324D"/>
                </a:solidFill>
                <a:latin typeface="Aptos" pitchFamily="34" charset="0"/>
                <a:ea typeface="Aptos" pitchFamily="34" charset="-122"/>
                <a:cs typeface="Aptos" pitchFamily="34" charset="-120"/>
              </a:rPr>
              <a:t>Joint training for veterinary and customs officials</a:t>
            </a:r>
            <a:endParaRPr lang="en-US" sz="1150" dirty="0"/>
          </a:p>
        </p:txBody>
      </p:sp>
      <p:sp>
        <p:nvSpPr>
          <p:cNvPr id="28" name="Shape 26"/>
          <p:cNvSpPr/>
          <p:nvPr/>
        </p:nvSpPr>
        <p:spPr>
          <a:xfrm>
            <a:off x="7845552" y="3429000"/>
            <a:ext cx="384048" cy="548640"/>
          </a:xfrm>
          <a:prstGeom prst="chevron">
            <a:avLst/>
          </a:prstGeom>
          <a:solidFill>
            <a:srgbClr val="B9C8D0"/>
          </a:solidFill>
          <a:ln w="12700">
            <a:solidFill>
              <a:srgbClr val="B9C8D0"/>
            </a:solidFill>
            <a:prstDash val="solid"/>
          </a:ln>
        </p:spPr>
        <p:txBody>
          <a:bodyPr/>
          <a:lstStyle/>
          <a:p>
            <a:endParaRPr lang="en-US"/>
          </a:p>
        </p:txBody>
      </p:sp>
      <p:sp>
        <p:nvSpPr>
          <p:cNvPr id="29" name="Shape 27"/>
          <p:cNvSpPr/>
          <p:nvPr/>
        </p:nvSpPr>
        <p:spPr>
          <a:xfrm>
            <a:off x="7991856" y="1664208"/>
            <a:ext cx="3493008" cy="4069080"/>
          </a:xfrm>
          <a:prstGeom prst="roundRect">
            <a:avLst>
              <a:gd name="adj" fmla="val 2094"/>
            </a:avLst>
          </a:prstGeom>
          <a:solidFill>
            <a:srgbClr val="FFFFFF"/>
          </a:solidFill>
          <a:ln w="19050">
            <a:solidFill>
              <a:srgbClr val="2A9D8F"/>
            </a:solidFill>
            <a:prstDash val="solid"/>
          </a:ln>
        </p:spPr>
        <p:txBody>
          <a:bodyPr/>
          <a:lstStyle/>
          <a:p>
            <a:endParaRPr lang="en-US"/>
          </a:p>
        </p:txBody>
      </p:sp>
      <p:sp>
        <p:nvSpPr>
          <p:cNvPr id="30" name="Shape 28"/>
          <p:cNvSpPr/>
          <p:nvPr/>
        </p:nvSpPr>
        <p:spPr>
          <a:xfrm>
            <a:off x="7991856" y="1664208"/>
            <a:ext cx="3493008" cy="640080"/>
          </a:xfrm>
          <a:prstGeom prst="roundRect">
            <a:avLst>
              <a:gd name="adj" fmla="val 11429"/>
            </a:avLst>
          </a:prstGeom>
          <a:solidFill>
            <a:srgbClr val="2A9D8F"/>
          </a:solidFill>
          <a:ln w="12700">
            <a:solidFill>
              <a:srgbClr val="2A9D8F"/>
            </a:solidFill>
            <a:prstDash val="solid"/>
          </a:ln>
        </p:spPr>
        <p:txBody>
          <a:bodyPr/>
          <a:lstStyle/>
          <a:p>
            <a:endParaRPr lang="en-US"/>
          </a:p>
        </p:txBody>
      </p:sp>
      <p:sp>
        <p:nvSpPr>
          <p:cNvPr id="31" name="Text 29"/>
          <p:cNvSpPr/>
          <p:nvPr/>
        </p:nvSpPr>
        <p:spPr>
          <a:xfrm>
            <a:off x="8174736" y="1764792"/>
            <a:ext cx="3127248" cy="182880"/>
          </a:xfrm>
          <a:prstGeom prst="rect">
            <a:avLst/>
          </a:prstGeom>
          <a:noFill/>
          <a:ln/>
        </p:spPr>
        <p:txBody>
          <a:bodyPr wrap="square" lIns="0" tIns="0" rIns="0" bIns="0" rtlCol="0" anchor="ctr">
            <a:normAutofit/>
          </a:bodyPr>
          <a:lstStyle/>
          <a:p>
            <a:pPr marL="0" indent="0" algn="ctr">
              <a:buNone/>
            </a:pPr>
            <a:r>
              <a:rPr lang="en-US" sz="1200" b="1" dirty="0">
                <a:solidFill>
                  <a:srgbClr val="FFFFFF"/>
                </a:solidFill>
                <a:latin typeface="Aptos" pitchFamily="34" charset="0"/>
                <a:ea typeface="Aptos" pitchFamily="34" charset="-122"/>
                <a:cs typeface="Aptos" pitchFamily="34" charset="-120"/>
              </a:rPr>
              <a:t>18+ MONTHS</a:t>
            </a:r>
            <a:endParaRPr lang="en-US" sz="1200" dirty="0"/>
          </a:p>
        </p:txBody>
      </p:sp>
      <p:sp>
        <p:nvSpPr>
          <p:cNvPr id="32" name="Shape 30"/>
          <p:cNvSpPr/>
          <p:nvPr/>
        </p:nvSpPr>
        <p:spPr>
          <a:xfrm>
            <a:off x="8311896" y="2514600"/>
            <a:ext cx="2852928" cy="411480"/>
          </a:xfrm>
          <a:prstGeom prst="roundRect">
            <a:avLst>
              <a:gd name="adj" fmla="val 11111"/>
            </a:avLst>
          </a:prstGeom>
          <a:solidFill>
            <a:srgbClr val="E8F5F2"/>
          </a:solidFill>
          <a:ln w="12700">
            <a:solidFill>
              <a:srgbClr val="E8F5F2"/>
            </a:solidFill>
            <a:prstDash val="solid"/>
          </a:ln>
        </p:spPr>
        <p:txBody>
          <a:bodyPr/>
          <a:lstStyle/>
          <a:p>
            <a:endParaRPr lang="en-US"/>
          </a:p>
        </p:txBody>
      </p:sp>
      <p:sp>
        <p:nvSpPr>
          <p:cNvPr id="33" name="Text 31"/>
          <p:cNvSpPr/>
          <p:nvPr/>
        </p:nvSpPr>
        <p:spPr>
          <a:xfrm>
            <a:off x="8311896" y="2514600"/>
            <a:ext cx="2852928" cy="411480"/>
          </a:xfrm>
          <a:prstGeom prst="rect">
            <a:avLst/>
          </a:prstGeom>
          <a:noFill/>
          <a:ln/>
        </p:spPr>
        <p:txBody>
          <a:bodyPr wrap="square" lIns="0" tIns="0" rIns="0" bIns="0" rtlCol="0" anchor="ctr">
            <a:normAutofit/>
          </a:bodyPr>
          <a:lstStyle/>
          <a:p>
            <a:pPr marL="0" indent="0" algn="ctr">
              <a:buNone/>
            </a:pPr>
            <a:r>
              <a:rPr lang="en-US" sz="1100" b="1" dirty="0">
                <a:solidFill>
                  <a:srgbClr val="2A9D8F"/>
                </a:solidFill>
                <a:latin typeface="Aptos" pitchFamily="34" charset="0"/>
                <a:ea typeface="Aptos" pitchFamily="34" charset="-122"/>
                <a:cs typeface="Aptos" pitchFamily="34" charset="-120"/>
              </a:rPr>
              <a:t>MODERNIZE &amp; SCALE</a:t>
            </a:r>
            <a:endParaRPr lang="en-US" sz="1100" dirty="0"/>
          </a:p>
        </p:txBody>
      </p:sp>
      <p:sp>
        <p:nvSpPr>
          <p:cNvPr id="34" name="Shape 32"/>
          <p:cNvSpPr/>
          <p:nvPr/>
        </p:nvSpPr>
        <p:spPr>
          <a:xfrm>
            <a:off x="8293608" y="3227832"/>
            <a:ext cx="182880" cy="182880"/>
          </a:xfrm>
          <a:prstGeom prst="ellipse">
            <a:avLst/>
          </a:prstGeom>
          <a:solidFill>
            <a:srgbClr val="2A9D8F"/>
          </a:solidFill>
          <a:ln w="12700">
            <a:solidFill>
              <a:srgbClr val="2A9D8F"/>
            </a:solidFill>
            <a:prstDash val="solid"/>
          </a:ln>
        </p:spPr>
        <p:txBody>
          <a:bodyPr/>
          <a:lstStyle/>
          <a:p>
            <a:endParaRPr lang="en-US"/>
          </a:p>
        </p:txBody>
      </p:sp>
      <p:sp>
        <p:nvSpPr>
          <p:cNvPr id="35" name="Text 33"/>
          <p:cNvSpPr/>
          <p:nvPr/>
        </p:nvSpPr>
        <p:spPr>
          <a:xfrm>
            <a:off x="8613648" y="3182112"/>
            <a:ext cx="2578608" cy="438912"/>
          </a:xfrm>
          <a:prstGeom prst="rect">
            <a:avLst/>
          </a:prstGeom>
          <a:noFill/>
          <a:ln/>
        </p:spPr>
        <p:txBody>
          <a:bodyPr wrap="square" lIns="0" tIns="0" rIns="0" bIns="0" rtlCol="0" anchor="t">
            <a:normAutofit/>
          </a:bodyPr>
          <a:lstStyle/>
          <a:p>
            <a:pPr marL="0" indent="0" algn="l">
              <a:buNone/>
            </a:pPr>
            <a:r>
              <a:rPr lang="en-US" sz="1150" b="1" dirty="0">
                <a:solidFill>
                  <a:srgbClr val="17324D"/>
                </a:solidFill>
                <a:latin typeface="Aptos" pitchFamily="34" charset="0"/>
                <a:ea typeface="Aptos" pitchFamily="34" charset="-122"/>
                <a:cs typeface="Aptos" pitchFamily="34" charset="-120"/>
              </a:rPr>
              <a:t>Modernize corridor and port handling infrastructure</a:t>
            </a:r>
            <a:endParaRPr lang="en-US" sz="1150" dirty="0"/>
          </a:p>
        </p:txBody>
      </p:sp>
      <p:sp>
        <p:nvSpPr>
          <p:cNvPr id="36" name="Shape 34"/>
          <p:cNvSpPr/>
          <p:nvPr/>
        </p:nvSpPr>
        <p:spPr>
          <a:xfrm>
            <a:off x="8293608" y="3986784"/>
            <a:ext cx="182880" cy="182880"/>
          </a:xfrm>
          <a:prstGeom prst="ellipse">
            <a:avLst/>
          </a:prstGeom>
          <a:solidFill>
            <a:srgbClr val="2A9D8F"/>
          </a:solidFill>
          <a:ln w="12700">
            <a:solidFill>
              <a:srgbClr val="2A9D8F"/>
            </a:solidFill>
            <a:prstDash val="solid"/>
          </a:ln>
        </p:spPr>
        <p:txBody>
          <a:bodyPr/>
          <a:lstStyle/>
          <a:p>
            <a:endParaRPr lang="en-US"/>
          </a:p>
        </p:txBody>
      </p:sp>
      <p:sp>
        <p:nvSpPr>
          <p:cNvPr id="37" name="Text 35"/>
          <p:cNvSpPr/>
          <p:nvPr/>
        </p:nvSpPr>
        <p:spPr>
          <a:xfrm>
            <a:off x="8613648" y="3941064"/>
            <a:ext cx="2578608" cy="438912"/>
          </a:xfrm>
          <a:prstGeom prst="rect">
            <a:avLst/>
          </a:prstGeom>
          <a:noFill/>
          <a:ln/>
        </p:spPr>
        <p:txBody>
          <a:bodyPr wrap="square" lIns="0" tIns="0" rIns="0" bIns="0" rtlCol="0" anchor="t">
            <a:normAutofit/>
          </a:bodyPr>
          <a:lstStyle/>
          <a:p>
            <a:pPr marL="0" indent="0" algn="l">
              <a:buNone/>
            </a:pPr>
            <a:r>
              <a:rPr lang="en-US" sz="1150" dirty="0">
                <a:solidFill>
                  <a:srgbClr val="17324D"/>
                </a:solidFill>
                <a:latin typeface="Aptos" pitchFamily="34" charset="0"/>
                <a:ea typeface="Aptos" pitchFamily="34" charset="-122"/>
                <a:cs typeface="Aptos" pitchFamily="34" charset="-120"/>
              </a:rPr>
              <a:t>Scale interoperable traceability</a:t>
            </a:r>
            <a:endParaRPr lang="en-US" sz="1150" dirty="0"/>
          </a:p>
        </p:txBody>
      </p:sp>
      <p:sp>
        <p:nvSpPr>
          <p:cNvPr id="38" name="Shape 36"/>
          <p:cNvSpPr/>
          <p:nvPr/>
        </p:nvSpPr>
        <p:spPr>
          <a:xfrm>
            <a:off x="8293608" y="4745736"/>
            <a:ext cx="182880" cy="182880"/>
          </a:xfrm>
          <a:prstGeom prst="ellipse">
            <a:avLst/>
          </a:prstGeom>
          <a:solidFill>
            <a:srgbClr val="2A9D8F"/>
          </a:solidFill>
          <a:ln w="12700">
            <a:solidFill>
              <a:srgbClr val="2A9D8F"/>
            </a:solidFill>
            <a:prstDash val="solid"/>
          </a:ln>
        </p:spPr>
        <p:txBody>
          <a:bodyPr/>
          <a:lstStyle/>
          <a:p>
            <a:endParaRPr lang="en-US"/>
          </a:p>
        </p:txBody>
      </p:sp>
      <p:sp>
        <p:nvSpPr>
          <p:cNvPr id="39" name="Text 37"/>
          <p:cNvSpPr/>
          <p:nvPr/>
        </p:nvSpPr>
        <p:spPr>
          <a:xfrm>
            <a:off x="8613648" y="4700016"/>
            <a:ext cx="2578608" cy="438912"/>
          </a:xfrm>
          <a:prstGeom prst="rect">
            <a:avLst/>
          </a:prstGeom>
          <a:noFill/>
          <a:ln/>
        </p:spPr>
        <p:txBody>
          <a:bodyPr wrap="square" lIns="0" tIns="0" rIns="0" bIns="0" rtlCol="0" anchor="t">
            <a:normAutofit/>
          </a:bodyPr>
          <a:lstStyle/>
          <a:p>
            <a:pPr marL="0" indent="0" algn="l">
              <a:buNone/>
            </a:pPr>
            <a:r>
              <a:rPr lang="en-US" sz="1150" dirty="0">
                <a:solidFill>
                  <a:srgbClr val="17324D"/>
                </a:solidFill>
                <a:latin typeface="Aptos" pitchFamily="34" charset="0"/>
                <a:ea typeface="Aptos" pitchFamily="34" charset="-122"/>
                <a:cs typeface="Aptos" pitchFamily="34" charset="-120"/>
              </a:rPr>
              <a:t>Expand tailored trade-finance solutions</a:t>
            </a:r>
            <a:endParaRPr lang="en-US" sz="1150" dirty="0"/>
          </a:p>
        </p:txBody>
      </p:sp>
      <p:sp>
        <p:nvSpPr>
          <p:cNvPr id="40" name="Text 38"/>
          <p:cNvSpPr/>
          <p:nvPr/>
        </p:nvSpPr>
        <p:spPr>
          <a:xfrm>
            <a:off x="685800" y="5961888"/>
            <a:ext cx="10789920" cy="310896"/>
          </a:xfrm>
          <a:prstGeom prst="rect">
            <a:avLst/>
          </a:prstGeom>
          <a:noFill/>
          <a:ln/>
        </p:spPr>
        <p:txBody>
          <a:bodyPr wrap="square" lIns="0" tIns="0" rIns="0" bIns="0" rtlCol="0" anchor="ctr">
            <a:normAutofit/>
          </a:bodyPr>
          <a:lstStyle/>
          <a:p>
            <a:pPr marL="0" indent="0" algn="ctr">
              <a:buNone/>
            </a:pPr>
            <a:r>
              <a:rPr lang="en-US" sz="1200" b="1" dirty="0">
                <a:solidFill>
                  <a:srgbClr val="0B486B"/>
                </a:solidFill>
                <a:latin typeface="Aptos" pitchFamily="34" charset="0"/>
                <a:ea typeface="Aptos" pitchFamily="34" charset="-122"/>
                <a:cs typeface="Aptos" pitchFamily="34" charset="-120"/>
              </a:rPr>
              <a:t>Sequencing principle: avoid major capital commitments before governance, standards and operating processes are agreed.</a:t>
            </a:r>
            <a:endParaRPr lang="en-US" sz="1200" dirty="0"/>
          </a:p>
        </p:txBody>
      </p:sp>
      <p:sp>
        <p:nvSpPr>
          <p:cNvPr id="41" name="Slide Number Placeholder 0"/>
          <p:cNvSpPr>
            <a:spLocks noGrp="1"/>
          </p:cNvSpPr>
          <p:nvPr>
            <p:ph type="sldNum" sz="quarter" idx="4294967295"/>
          </p:nvPr>
        </p:nvSpPr>
        <p:spPr>
          <a:xfrm>
            <a:off x="11658600" y="6528816"/>
            <a:ext cx="228600" cy="182880"/>
          </a:xfrm>
          <a:prstGeom prst="rect">
            <a:avLst/>
          </a:prstGeom>
          <a:extLst>
            <a:ext uri="{C572A759-6A51-4108-AA02-DFA0A04FC94B}">
              <ma14:wrappingTextBoxFlag xmlns:ma14="http://schemas.microsoft.com/office/mac/drawingml/2011/main" xmlns="" val="0"/>
            </a:ext>
          </a:extLst>
        </p:spPr>
        <p:txBody>
          <a:bodyPr/>
          <a:lstStyle>
            <a:lvl1pPr>
              <a:defRPr sz="700">
                <a:solidFill>
                  <a:srgbClr val="7A8793"/>
                </a:solidFill>
                <a:latin typeface="Aptos"/>
                <a:ea typeface="Aptos"/>
                <a:cs typeface="Aptos"/>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02920" y="256032"/>
            <a:ext cx="3200400" cy="228600"/>
          </a:xfrm>
          <a:prstGeom prst="rect">
            <a:avLst/>
          </a:prstGeom>
          <a:noFill/>
          <a:ln/>
        </p:spPr>
        <p:txBody>
          <a:bodyPr wrap="square" lIns="0" tIns="0" rIns="0" bIns="0" rtlCol="0" anchor="ctr">
            <a:normAutofit/>
          </a:bodyPr>
          <a:lstStyle/>
          <a:p>
            <a:pPr marL="0" indent="0" algn="l">
              <a:buNone/>
            </a:pPr>
            <a:r>
              <a:rPr lang="en-US" sz="900" b="1" kern="0" spc="140" dirty="0">
                <a:solidFill>
                  <a:srgbClr val="2A9D8F"/>
                </a:solidFill>
                <a:latin typeface="Aptos" pitchFamily="34" charset="0"/>
                <a:ea typeface="Aptos" pitchFamily="34" charset="-122"/>
                <a:cs typeface="Aptos" pitchFamily="34" charset="-120"/>
              </a:rPr>
              <a:t>3 | DECISION AGENDA</a:t>
            </a:r>
            <a:endParaRPr lang="en-US" sz="900" dirty="0"/>
          </a:p>
        </p:txBody>
      </p:sp>
      <p:sp>
        <p:nvSpPr>
          <p:cNvPr id="3" name="Text 1"/>
          <p:cNvSpPr/>
          <p:nvPr/>
        </p:nvSpPr>
        <p:spPr>
          <a:xfrm>
            <a:off x="502920" y="548640"/>
            <a:ext cx="11155680" cy="502920"/>
          </a:xfrm>
          <a:prstGeom prst="rect">
            <a:avLst/>
          </a:prstGeom>
          <a:noFill/>
          <a:ln/>
        </p:spPr>
        <p:txBody>
          <a:bodyPr wrap="square" lIns="0" tIns="0" rIns="0" bIns="0" rtlCol="0" anchor="ctr">
            <a:normAutofit/>
          </a:bodyPr>
          <a:lstStyle/>
          <a:p>
            <a:pPr marL="0" indent="0" algn="l">
              <a:buNone/>
            </a:pPr>
            <a:r>
              <a:rPr lang="en-US" sz="2700" b="1" dirty="0">
                <a:solidFill>
                  <a:srgbClr val="17324D"/>
                </a:solidFill>
                <a:latin typeface="Aptos" pitchFamily="34" charset="0"/>
                <a:ea typeface="Aptos" pitchFamily="34" charset="-122"/>
                <a:cs typeface="Aptos" pitchFamily="34" charset="-120"/>
              </a:rPr>
              <a:t>Four immediate decisions to move from diagnosis to delivery</a:t>
            </a:r>
            <a:endParaRPr lang="en-US" sz="2700" dirty="0"/>
          </a:p>
        </p:txBody>
      </p:sp>
      <p:sp>
        <p:nvSpPr>
          <p:cNvPr id="4" name="Text 2"/>
          <p:cNvSpPr/>
          <p:nvPr/>
        </p:nvSpPr>
        <p:spPr>
          <a:xfrm>
            <a:off x="502920" y="1078992"/>
            <a:ext cx="11064240" cy="310896"/>
          </a:xfrm>
          <a:prstGeom prst="rect">
            <a:avLst/>
          </a:prstGeom>
          <a:noFill/>
          <a:ln/>
        </p:spPr>
        <p:txBody>
          <a:bodyPr wrap="square" lIns="0" tIns="0" rIns="0" bIns="0" rtlCol="0" anchor="ctr">
            <a:normAutofit/>
          </a:bodyPr>
          <a:lstStyle/>
          <a:p>
            <a:pPr marL="0" indent="0" algn="l">
              <a:buNone/>
            </a:pPr>
            <a:r>
              <a:rPr lang="en-US" sz="1200" dirty="0">
                <a:solidFill>
                  <a:srgbClr val="64748B"/>
                </a:solidFill>
                <a:latin typeface="Aptos" pitchFamily="34" charset="0"/>
                <a:ea typeface="Aptos" pitchFamily="34" charset="-122"/>
                <a:cs typeface="Aptos" pitchFamily="34" charset="-120"/>
              </a:rPr>
              <a:t>The meeting should close with named ownership, agreed priorities and a time-bound action plan.</a:t>
            </a:r>
            <a:endParaRPr lang="en-US" sz="1200" dirty="0"/>
          </a:p>
        </p:txBody>
      </p:sp>
      <p:sp>
        <p:nvSpPr>
          <p:cNvPr id="5" name="Shape 3"/>
          <p:cNvSpPr/>
          <p:nvPr/>
        </p:nvSpPr>
        <p:spPr>
          <a:xfrm>
            <a:off x="621792" y="1645920"/>
            <a:ext cx="475488" cy="475488"/>
          </a:xfrm>
          <a:prstGeom prst="ellipse">
            <a:avLst/>
          </a:prstGeom>
          <a:solidFill>
            <a:srgbClr val="0B486B"/>
          </a:solidFill>
          <a:ln w="12700">
            <a:solidFill>
              <a:srgbClr val="0B486B"/>
            </a:solidFill>
            <a:prstDash val="solid"/>
          </a:ln>
        </p:spPr>
        <p:txBody>
          <a:bodyPr/>
          <a:lstStyle/>
          <a:p>
            <a:endParaRPr lang="en-US"/>
          </a:p>
        </p:txBody>
      </p:sp>
      <p:sp>
        <p:nvSpPr>
          <p:cNvPr id="6" name="Text 4"/>
          <p:cNvSpPr/>
          <p:nvPr/>
        </p:nvSpPr>
        <p:spPr>
          <a:xfrm>
            <a:off x="621792" y="1645920"/>
            <a:ext cx="475488" cy="475488"/>
          </a:xfrm>
          <a:prstGeom prst="rect">
            <a:avLst/>
          </a:prstGeom>
          <a:noFill/>
          <a:ln/>
        </p:spPr>
        <p:txBody>
          <a:bodyPr wrap="square" lIns="0" tIns="0" rIns="0" bIns="0" rtlCol="0" anchor="ctr">
            <a:normAutofit/>
          </a:bodyPr>
          <a:lstStyle/>
          <a:p>
            <a:pPr marL="0" indent="0" algn="ctr">
              <a:buNone/>
            </a:pPr>
            <a:r>
              <a:rPr lang="en-US" sz="1300" b="1" dirty="0">
                <a:solidFill>
                  <a:srgbClr val="FFFFFF"/>
                </a:solidFill>
                <a:latin typeface="Aptos" pitchFamily="34" charset="0"/>
                <a:ea typeface="Aptos" pitchFamily="34" charset="-122"/>
                <a:cs typeface="Aptos" pitchFamily="34" charset="-120"/>
              </a:rPr>
              <a:t>1</a:t>
            </a:r>
            <a:endParaRPr lang="en-US" sz="1300" dirty="0"/>
          </a:p>
        </p:txBody>
      </p:sp>
      <p:sp>
        <p:nvSpPr>
          <p:cNvPr id="7" name="Text 5"/>
          <p:cNvSpPr/>
          <p:nvPr/>
        </p:nvSpPr>
        <p:spPr>
          <a:xfrm>
            <a:off x="1298448" y="1554480"/>
            <a:ext cx="1874520" cy="274320"/>
          </a:xfrm>
          <a:prstGeom prst="rect">
            <a:avLst/>
          </a:prstGeom>
          <a:noFill/>
          <a:ln/>
        </p:spPr>
        <p:txBody>
          <a:bodyPr wrap="square" lIns="0" tIns="0" rIns="0" bIns="0" rtlCol="0" anchor="ctr">
            <a:normAutofit/>
          </a:bodyPr>
          <a:lstStyle/>
          <a:p>
            <a:pPr marL="0" indent="0" algn="l">
              <a:buNone/>
            </a:pPr>
            <a:r>
              <a:rPr lang="en-US" sz="1200" b="1" dirty="0">
                <a:solidFill>
                  <a:srgbClr val="0B486B"/>
                </a:solidFill>
                <a:latin typeface="Aptos" pitchFamily="34" charset="0"/>
                <a:ea typeface="Aptos" pitchFamily="34" charset="-122"/>
                <a:cs typeface="Aptos" pitchFamily="34" charset="-120"/>
              </a:rPr>
              <a:t>GOVERNANCE</a:t>
            </a:r>
            <a:endParaRPr lang="en-US" sz="1200" dirty="0"/>
          </a:p>
        </p:txBody>
      </p:sp>
      <p:sp>
        <p:nvSpPr>
          <p:cNvPr id="8" name="Text 6"/>
          <p:cNvSpPr/>
          <p:nvPr/>
        </p:nvSpPr>
        <p:spPr>
          <a:xfrm>
            <a:off x="2971800" y="1545336"/>
            <a:ext cx="4864608" cy="530352"/>
          </a:xfrm>
          <a:prstGeom prst="rect">
            <a:avLst/>
          </a:prstGeom>
          <a:noFill/>
          <a:ln/>
        </p:spPr>
        <p:txBody>
          <a:bodyPr wrap="square" lIns="0" tIns="0" rIns="0" bIns="0" rtlCol="0" anchor="t">
            <a:normAutofit/>
          </a:bodyPr>
          <a:lstStyle/>
          <a:p>
            <a:pPr marL="0" indent="0" algn="l">
              <a:buNone/>
            </a:pPr>
            <a:r>
              <a:rPr lang="en-US" sz="1250" b="1" dirty="0">
                <a:solidFill>
                  <a:srgbClr val="17324D"/>
                </a:solidFill>
                <a:latin typeface="Aptos" pitchFamily="34" charset="0"/>
                <a:ea typeface="Aptos" pitchFamily="34" charset="-122"/>
                <a:cs typeface="Aptos" pitchFamily="34" charset="-120"/>
              </a:rPr>
              <a:t>Designate lead agencies and establish a routine bilateral coordination forum.</a:t>
            </a:r>
            <a:endParaRPr lang="en-US" sz="1250" dirty="0"/>
          </a:p>
        </p:txBody>
      </p:sp>
      <p:sp>
        <p:nvSpPr>
          <p:cNvPr id="9" name="Shape 7"/>
          <p:cNvSpPr/>
          <p:nvPr/>
        </p:nvSpPr>
        <p:spPr>
          <a:xfrm>
            <a:off x="8101584" y="1536192"/>
            <a:ext cx="3520440" cy="658368"/>
          </a:xfrm>
          <a:prstGeom prst="roundRect">
            <a:avLst>
              <a:gd name="adj" fmla="val 6944"/>
            </a:avLst>
          </a:prstGeom>
          <a:solidFill>
            <a:srgbClr val="EEF3F6"/>
          </a:solidFill>
          <a:ln w="12700">
            <a:solidFill>
              <a:srgbClr val="D7E1E6"/>
            </a:solidFill>
            <a:prstDash val="solid"/>
          </a:ln>
        </p:spPr>
        <p:txBody>
          <a:bodyPr/>
          <a:lstStyle/>
          <a:p>
            <a:endParaRPr lang="en-US"/>
          </a:p>
        </p:txBody>
      </p:sp>
      <p:sp>
        <p:nvSpPr>
          <p:cNvPr id="10" name="Text 8"/>
          <p:cNvSpPr/>
          <p:nvPr/>
        </p:nvSpPr>
        <p:spPr>
          <a:xfrm>
            <a:off x="8339328" y="1627632"/>
            <a:ext cx="3054096" cy="429768"/>
          </a:xfrm>
          <a:prstGeom prst="rect">
            <a:avLst/>
          </a:prstGeom>
          <a:noFill/>
          <a:ln/>
        </p:spPr>
        <p:txBody>
          <a:bodyPr wrap="square" lIns="0" tIns="0" rIns="0" bIns="0" rtlCol="0" anchor="ctr">
            <a:normAutofit/>
          </a:bodyPr>
          <a:lstStyle/>
          <a:p>
            <a:pPr marL="0" indent="0" algn="l">
              <a:buNone/>
            </a:pPr>
            <a:r>
              <a:rPr lang="en-US" sz="1050" dirty="0">
                <a:solidFill>
                  <a:srgbClr val="64748B"/>
                </a:solidFill>
                <a:latin typeface="Aptos" pitchFamily="34" charset="0"/>
                <a:ea typeface="Aptos" pitchFamily="34" charset="-122"/>
                <a:cs typeface="Aptos" pitchFamily="34" charset="-120"/>
              </a:rPr>
              <a:t>Who leads and how often the mechanism meets</a:t>
            </a:r>
            <a:endParaRPr lang="en-US" sz="1050" dirty="0"/>
          </a:p>
        </p:txBody>
      </p:sp>
      <p:sp>
        <p:nvSpPr>
          <p:cNvPr id="11" name="Shape 9"/>
          <p:cNvSpPr/>
          <p:nvPr/>
        </p:nvSpPr>
        <p:spPr>
          <a:xfrm>
            <a:off x="1298448" y="2359152"/>
            <a:ext cx="10332720" cy="1"/>
          </a:xfrm>
          <a:prstGeom prst="line">
            <a:avLst/>
          </a:prstGeom>
          <a:noFill/>
          <a:ln w="12700">
            <a:solidFill>
              <a:srgbClr val="DCE4E8"/>
            </a:solidFill>
            <a:prstDash val="solid"/>
          </a:ln>
        </p:spPr>
        <p:txBody>
          <a:bodyPr/>
          <a:lstStyle/>
          <a:p>
            <a:endParaRPr lang="en-US"/>
          </a:p>
        </p:txBody>
      </p:sp>
      <p:sp>
        <p:nvSpPr>
          <p:cNvPr id="12" name="Shape 10"/>
          <p:cNvSpPr/>
          <p:nvPr/>
        </p:nvSpPr>
        <p:spPr>
          <a:xfrm>
            <a:off x="621792" y="2670048"/>
            <a:ext cx="475488" cy="475488"/>
          </a:xfrm>
          <a:prstGeom prst="ellipse">
            <a:avLst/>
          </a:prstGeom>
          <a:solidFill>
            <a:srgbClr val="2A9D8F"/>
          </a:solidFill>
          <a:ln w="12700">
            <a:solidFill>
              <a:srgbClr val="2A9D8F"/>
            </a:solidFill>
            <a:prstDash val="solid"/>
          </a:ln>
        </p:spPr>
        <p:txBody>
          <a:bodyPr/>
          <a:lstStyle/>
          <a:p>
            <a:endParaRPr lang="en-US"/>
          </a:p>
        </p:txBody>
      </p:sp>
      <p:sp>
        <p:nvSpPr>
          <p:cNvPr id="13" name="Text 11"/>
          <p:cNvSpPr/>
          <p:nvPr/>
        </p:nvSpPr>
        <p:spPr>
          <a:xfrm>
            <a:off x="621792" y="2670048"/>
            <a:ext cx="475488" cy="475488"/>
          </a:xfrm>
          <a:prstGeom prst="rect">
            <a:avLst/>
          </a:prstGeom>
          <a:noFill/>
          <a:ln/>
        </p:spPr>
        <p:txBody>
          <a:bodyPr wrap="square" lIns="0" tIns="0" rIns="0" bIns="0" rtlCol="0" anchor="ctr">
            <a:normAutofit/>
          </a:bodyPr>
          <a:lstStyle/>
          <a:p>
            <a:pPr marL="0" indent="0" algn="ctr">
              <a:buNone/>
            </a:pPr>
            <a:r>
              <a:rPr lang="en-US" sz="1300" b="1" dirty="0">
                <a:solidFill>
                  <a:srgbClr val="FFFFFF"/>
                </a:solidFill>
                <a:latin typeface="Aptos" pitchFamily="34" charset="0"/>
                <a:ea typeface="Aptos" pitchFamily="34" charset="-122"/>
                <a:cs typeface="Aptos" pitchFamily="34" charset="-120"/>
              </a:rPr>
              <a:t>2</a:t>
            </a:r>
            <a:endParaRPr lang="en-US" sz="1300" dirty="0"/>
          </a:p>
        </p:txBody>
      </p:sp>
      <p:sp>
        <p:nvSpPr>
          <p:cNvPr id="14" name="Text 12"/>
          <p:cNvSpPr/>
          <p:nvPr/>
        </p:nvSpPr>
        <p:spPr>
          <a:xfrm>
            <a:off x="1298448" y="2578608"/>
            <a:ext cx="1874520" cy="274320"/>
          </a:xfrm>
          <a:prstGeom prst="rect">
            <a:avLst/>
          </a:prstGeom>
          <a:noFill/>
          <a:ln/>
        </p:spPr>
        <p:txBody>
          <a:bodyPr wrap="square" lIns="0" tIns="0" rIns="0" bIns="0" rtlCol="0" anchor="ctr">
            <a:normAutofit/>
          </a:bodyPr>
          <a:lstStyle/>
          <a:p>
            <a:pPr marL="0" indent="0" algn="l">
              <a:buNone/>
            </a:pPr>
            <a:r>
              <a:rPr lang="en-US" sz="1200" b="1" dirty="0">
                <a:solidFill>
                  <a:srgbClr val="2A9D8F"/>
                </a:solidFill>
                <a:latin typeface="Aptos" pitchFamily="34" charset="0"/>
                <a:ea typeface="Aptos" pitchFamily="34" charset="-122"/>
                <a:cs typeface="Aptos" pitchFamily="34" charset="-120"/>
              </a:rPr>
              <a:t>PRIORITIZATION</a:t>
            </a:r>
            <a:endParaRPr lang="en-US" sz="1200" dirty="0"/>
          </a:p>
        </p:txBody>
      </p:sp>
      <p:sp>
        <p:nvSpPr>
          <p:cNvPr id="15" name="Text 13"/>
          <p:cNvSpPr/>
          <p:nvPr/>
        </p:nvSpPr>
        <p:spPr>
          <a:xfrm>
            <a:off x="2971800" y="2569464"/>
            <a:ext cx="4864608" cy="530352"/>
          </a:xfrm>
          <a:prstGeom prst="rect">
            <a:avLst/>
          </a:prstGeom>
          <a:noFill/>
          <a:ln/>
        </p:spPr>
        <p:txBody>
          <a:bodyPr wrap="square" lIns="0" tIns="0" rIns="0" bIns="0" rtlCol="0" anchor="t">
            <a:normAutofit/>
          </a:bodyPr>
          <a:lstStyle/>
          <a:p>
            <a:pPr marL="0" indent="0" algn="l">
              <a:buNone/>
            </a:pPr>
            <a:r>
              <a:rPr lang="en-US" sz="1250" b="1" dirty="0">
                <a:solidFill>
                  <a:srgbClr val="17324D"/>
                </a:solidFill>
                <a:latin typeface="Aptos" pitchFamily="34" charset="0"/>
                <a:ea typeface="Aptos" pitchFamily="34" charset="-122"/>
                <a:cs typeface="Aptos" pitchFamily="34" charset="-120"/>
              </a:rPr>
              <a:t>Select the highest-impact border, quarantine, transport and port bottlenecks.</a:t>
            </a:r>
            <a:endParaRPr lang="en-US" sz="1250" dirty="0"/>
          </a:p>
        </p:txBody>
      </p:sp>
      <p:sp>
        <p:nvSpPr>
          <p:cNvPr id="16" name="Shape 14"/>
          <p:cNvSpPr/>
          <p:nvPr/>
        </p:nvSpPr>
        <p:spPr>
          <a:xfrm>
            <a:off x="8101584" y="2560320"/>
            <a:ext cx="3520440" cy="658368"/>
          </a:xfrm>
          <a:prstGeom prst="roundRect">
            <a:avLst>
              <a:gd name="adj" fmla="val 6944"/>
            </a:avLst>
          </a:prstGeom>
          <a:solidFill>
            <a:srgbClr val="EEF3F6"/>
          </a:solidFill>
          <a:ln w="12700">
            <a:solidFill>
              <a:srgbClr val="D7E1E6"/>
            </a:solidFill>
            <a:prstDash val="solid"/>
          </a:ln>
        </p:spPr>
        <p:txBody>
          <a:bodyPr/>
          <a:lstStyle/>
          <a:p>
            <a:endParaRPr lang="en-US"/>
          </a:p>
        </p:txBody>
      </p:sp>
      <p:sp>
        <p:nvSpPr>
          <p:cNvPr id="17" name="Text 15"/>
          <p:cNvSpPr/>
          <p:nvPr/>
        </p:nvSpPr>
        <p:spPr>
          <a:xfrm>
            <a:off x="8339328" y="2651760"/>
            <a:ext cx="3054096" cy="429768"/>
          </a:xfrm>
          <a:prstGeom prst="rect">
            <a:avLst/>
          </a:prstGeom>
          <a:noFill/>
          <a:ln/>
        </p:spPr>
        <p:txBody>
          <a:bodyPr wrap="square" lIns="0" tIns="0" rIns="0" bIns="0" rtlCol="0" anchor="ctr">
            <a:normAutofit/>
          </a:bodyPr>
          <a:lstStyle/>
          <a:p>
            <a:pPr marL="0" indent="0" algn="l">
              <a:buNone/>
            </a:pPr>
            <a:r>
              <a:rPr lang="en-US" sz="1050" dirty="0">
                <a:solidFill>
                  <a:srgbClr val="64748B"/>
                </a:solidFill>
                <a:latin typeface="Aptos" pitchFamily="34" charset="0"/>
                <a:ea typeface="Aptos" pitchFamily="34" charset="-122"/>
                <a:cs typeface="Aptos" pitchFamily="34" charset="-120"/>
              </a:rPr>
              <a:t>Which constraints enter the first delivery package</a:t>
            </a:r>
            <a:endParaRPr lang="en-US" sz="1050" dirty="0"/>
          </a:p>
        </p:txBody>
      </p:sp>
      <p:sp>
        <p:nvSpPr>
          <p:cNvPr id="18" name="Shape 16"/>
          <p:cNvSpPr/>
          <p:nvPr/>
        </p:nvSpPr>
        <p:spPr>
          <a:xfrm>
            <a:off x="1298448" y="3383280"/>
            <a:ext cx="10332720" cy="1"/>
          </a:xfrm>
          <a:prstGeom prst="line">
            <a:avLst/>
          </a:prstGeom>
          <a:noFill/>
          <a:ln w="12700">
            <a:solidFill>
              <a:srgbClr val="DCE4E8"/>
            </a:solidFill>
            <a:prstDash val="solid"/>
          </a:ln>
        </p:spPr>
        <p:txBody>
          <a:bodyPr/>
          <a:lstStyle/>
          <a:p>
            <a:endParaRPr lang="en-US"/>
          </a:p>
        </p:txBody>
      </p:sp>
      <p:sp>
        <p:nvSpPr>
          <p:cNvPr id="19" name="Shape 17"/>
          <p:cNvSpPr/>
          <p:nvPr/>
        </p:nvSpPr>
        <p:spPr>
          <a:xfrm>
            <a:off x="621792" y="3694176"/>
            <a:ext cx="475488" cy="475488"/>
          </a:xfrm>
          <a:prstGeom prst="ellipse">
            <a:avLst/>
          </a:prstGeom>
          <a:solidFill>
            <a:srgbClr val="B4533C"/>
          </a:solidFill>
          <a:ln w="12700">
            <a:solidFill>
              <a:srgbClr val="B4533C"/>
            </a:solidFill>
            <a:prstDash val="solid"/>
          </a:ln>
        </p:spPr>
        <p:txBody>
          <a:bodyPr/>
          <a:lstStyle/>
          <a:p>
            <a:endParaRPr lang="en-US"/>
          </a:p>
        </p:txBody>
      </p:sp>
      <p:sp>
        <p:nvSpPr>
          <p:cNvPr id="20" name="Text 18"/>
          <p:cNvSpPr/>
          <p:nvPr/>
        </p:nvSpPr>
        <p:spPr>
          <a:xfrm>
            <a:off x="621792" y="3694176"/>
            <a:ext cx="475488" cy="475488"/>
          </a:xfrm>
          <a:prstGeom prst="rect">
            <a:avLst/>
          </a:prstGeom>
          <a:noFill/>
          <a:ln/>
        </p:spPr>
        <p:txBody>
          <a:bodyPr wrap="square" lIns="0" tIns="0" rIns="0" bIns="0" rtlCol="0" anchor="ctr">
            <a:normAutofit/>
          </a:bodyPr>
          <a:lstStyle/>
          <a:p>
            <a:pPr marL="0" indent="0" algn="ctr">
              <a:buNone/>
            </a:pPr>
            <a:r>
              <a:rPr lang="en-US" sz="1300" b="1" dirty="0">
                <a:solidFill>
                  <a:srgbClr val="FFFFFF"/>
                </a:solidFill>
                <a:latin typeface="Aptos" pitchFamily="34" charset="0"/>
                <a:ea typeface="Aptos" pitchFamily="34" charset="-122"/>
                <a:cs typeface="Aptos" pitchFamily="34" charset="-120"/>
              </a:rPr>
              <a:t>3</a:t>
            </a:r>
            <a:endParaRPr lang="en-US" sz="1300" dirty="0"/>
          </a:p>
        </p:txBody>
      </p:sp>
      <p:sp>
        <p:nvSpPr>
          <p:cNvPr id="21" name="Text 19"/>
          <p:cNvSpPr/>
          <p:nvPr/>
        </p:nvSpPr>
        <p:spPr>
          <a:xfrm>
            <a:off x="1298448" y="3602736"/>
            <a:ext cx="1874520" cy="274320"/>
          </a:xfrm>
          <a:prstGeom prst="rect">
            <a:avLst/>
          </a:prstGeom>
          <a:noFill/>
          <a:ln/>
        </p:spPr>
        <p:txBody>
          <a:bodyPr wrap="square" lIns="0" tIns="0" rIns="0" bIns="0" rtlCol="0" anchor="ctr">
            <a:normAutofit/>
          </a:bodyPr>
          <a:lstStyle/>
          <a:p>
            <a:pPr marL="0" indent="0" algn="l">
              <a:buNone/>
            </a:pPr>
            <a:r>
              <a:rPr lang="en-US" sz="1200" b="1" dirty="0">
                <a:solidFill>
                  <a:srgbClr val="B4533C"/>
                </a:solidFill>
                <a:latin typeface="Aptos" pitchFamily="34" charset="0"/>
                <a:ea typeface="Aptos" pitchFamily="34" charset="-122"/>
                <a:cs typeface="Aptos" pitchFamily="34" charset="-120"/>
              </a:rPr>
              <a:t>PROCESS REFORM</a:t>
            </a:r>
            <a:endParaRPr lang="en-US" sz="1200" dirty="0"/>
          </a:p>
        </p:txBody>
      </p:sp>
      <p:sp>
        <p:nvSpPr>
          <p:cNvPr id="22" name="Text 20"/>
          <p:cNvSpPr/>
          <p:nvPr/>
        </p:nvSpPr>
        <p:spPr>
          <a:xfrm>
            <a:off x="2971800" y="3593592"/>
            <a:ext cx="4864608" cy="530352"/>
          </a:xfrm>
          <a:prstGeom prst="rect">
            <a:avLst/>
          </a:prstGeom>
          <a:noFill/>
          <a:ln/>
        </p:spPr>
        <p:txBody>
          <a:bodyPr wrap="square" lIns="0" tIns="0" rIns="0" bIns="0" rtlCol="0" anchor="t">
            <a:normAutofit/>
          </a:bodyPr>
          <a:lstStyle/>
          <a:p>
            <a:pPr marL="0" indent="0" algn="l">
              <a:buNone/>
            </a:pPr>
            <a:r>
              <a:rPr lang="en-US" sz="1250" b="1" dirty="0">
                <a:solidFill>
                  <a:srgbClr val="17324D"/>
                </a:solidFill>
                <a:latin typeface="Aptos" pitchFamily="34" charset="0"/>
                <a:ea typeface="Aptos" pitchFamily="34" charset="-122"/>
                <a:cs typeface="Aptos" pitchFamily="34" charset="-120"/>
              </a:rPr>
              <a:t>Define simplified procedures, mutual-recognition steps and documentation standards.</a:t>
            </a:r>
            <a:endParaRPr lang="en-US" sz="1250" dirty="0"/>
          </a:p>
        </p:txBody>
      </p:sp>
      <p:sp>
        <p:nvSpPr>
          <p:cNvPr id="23" name="Shape 21"/>
          <p:cNvSpPr/>
          <p:nvPr/>
        </p:nvSpPr>
        <p:spPr>
          <a:xfrm>
            <a:off x="8101584" y="3584448"/>
            <a:ext cx="3520440" cy="658368"/>
          </a:xfrm>
          <a:prstGeom prst="roundRect">
            <a:avLst>
              <a:gd name="adj" fmla="val 6944"/>
            </a:avLst>
          </a:prstGeom>
          <a:solidFill>
            <a:srgbClr val="EEF3F6"/>
          </a:solidFill>
          <a:ln w="12700">
            <a:solidFill>
              <a:srgbClr val="D7E1E6"/>
            </a:solidFill>
            <a:prstDash val="solid"/>
          </a:ln>
        </p:spPr>
        <p:txBody>
          <a:bodyPr/>
          <a:lstStyle/>
          <a:p>
            <a:endParaRPr lang="en-US"/>
          </a:p>
        </p:txBody>
      </p:sp>
      <p:sp>
        <p:nvSpPr>
          <p:cNvPr id="24" name="Text 22"/>
          <p:cNvSpPr/>
          <p:nvPr/>
        </p:nvSpPr>
        <p:spPr>
          <a:xfrm>
            <a:off x="8339328" y="3675888"/>
            <a:ext cx="3054096" cy="429768"/>
          </a:xfrm>
          <a:prstGeom prst="rect">
            <a:avLst/>
          </a:prstGeom>
          <a:noFill/>
          <a:ln/>
        </p:spPr>
        <p:txBody>
          <a:bodyPr wrap="square" lIns="0" tIns="0" rIns="0" bIns="0" rtlCol="0" anchor="ctr">
            <a:normAutofit/>
          </a:bodyPr>
          <a:lstStyle/>
          <a:p>
            <a:pPr marL="0" indent="0" algn="l">
              <a:buNone/>
            </a:pPr>
            <a:r>
              <a:rPr lang="en-US" sz="1050" dirty="0">
                <a:solidFill>
                  <a:srgbClr val="64748B"/>
                </a:solidFill>
                <a:latin typeface="Aptos" pitchFamily="34" charset="0"/>
                <a:ea typeface="Aptos" pitchFamily="34" charset="-122"/>
                <a:cs typeface="Aptos" pitchFamily="34" charset="-120"/>
              </a:rPr>
              <a:t>What can be harmonized or simplified now</a:t>
            </a:r>
            <a:endParaRPr lang="en-US" sz="1050" dirty="0"/>
          </a:p>
        </p:txBody>
      </p:sp>
      <p:sp>
        <p:nvSpPr>
          <p:cNvPr id="25" name="Shape 23"/>
          <p:cNvSpPr/>
          <p:nvPr/>
        </p:nvSpPr>
        <p:spPr>
          <a:xfrm>
            <a:off x="1298448" y="4407408"/>
            <a:ext cx="10332720" cy="1"/>
          </a:xfrm>
          <a:prstGeom prst="line">
            <a:avLst/>
          </a:prstGeom>
          <a:noFill/>
          <a:ln w="12700">
            <a:solidFill>
              <a:srgbClr val="DCE4E8"/>
            </a:solidFill>
            <a:prstDash val="solid"/>
          </a:ln>
        </p:spPr>
        <p:txBody>
          <a:bodyPr/>
          <a:lstStyle/>
          <a:p>
            <a:endParaRPr lang="en-US"/>
          </a:p>
        </p:txBody>
      </p:sp>
      <p:sp>
        <p:nvSpPr>
          <p:cNvPr id="26" name="Shape 24"/>
          <p:cNvSpPr/>
          <p:nvPr/>
        </p:nvSpPr>
        <p:spPr>
          <a:xfrm>
            <a:off x="621792" y="4718304"/>
            <a:ext cx="475488" cy="475488"/>
          </a:xfrm>
          <a:prstGeom prst="ellipse">
            <a:avLst/>
          </a:prstGeom>
          <a:solidFill>
            <a:srgbClr val="D69E2E"/>
          </a:solidFill>
          <a:ln w="12700">
            <a:solidFill>
              <a:srgbClr val="D69E2E"/>
            </a:solidFill>
            <a:prstDash val="solid"/>
          </a:ln>
        </p:spPr>
        <p:txBody>
          <a:bodyPr/>
          <a:lstStyle/>
          <a:p>
            <a:endParaRPr lang="en-US"/>
          </a:p>
        </p:txBody>
      </p:sp>
      <p:sp>
        <p:nvSpPr>
          <p:cNvPr id="27" name="Text 25"/>
          <p:cNvSpPr/>
          <p:nvPr/>
        </p:nvSpPr>
        <p:spPr>
          <a:xfrm>
            <a:off x="621792" y="4718304"/>
            <a:ext cx="475488" cy="475488"/>
          </a:xfrm>
          <a:prstGeom prst="rect">
            <a:avLst/>
          </a:prstGeom>
          <a:noFill/>
          <a:ln/>
        </p:spPr>
        <p:txBody>
          <a:bodyPr wrap="square" lIns="0" tIns="0" rIns="0" bIns="0" rtlCol="0" anchor="ctr">
            <a:normAutofit/>
          </a:bodyPr>
          <a:lstStyle/>
          <a:p>
            <a:pPr marL="0" indent="0" algn="ctr">
              <a:buNone/>
            </a:pPr>
            <a:r>
              <a:rPr lang="en-US" sz="1300" b="1" dirty="0">
                <a:solidFill>
                  <a:srgbClr val="FFFFFF"/>
                </a:solidFill>
                <a:latin typeface="Aptos" pitchFamily="34" charset="0"/>
                <a:ea typeface="Aptos" pitchFamily="34" charset="-122"/>
                <a:cs typeface="Aptos" pitchFamily="34" charset="-120"/>
              </a:rPr>
              <a:t>4</a:t>
            </a:r>
            <a:endParaRPr lang="en-US" sz="1300" dirty="0"/>
          </a:p>
        </p:txBody>
      </p:sp>
      <p:sp>
        <p:nvSpPr>
          <p:cNvPr id="28" name="Text 26"/>
          <p:cNvSpPr/>
          <p:nvPr/>
        </p:nvSpPr>
        <p:spPr>
          <a:xfrm>
            <a:off x="1298448" y="4626864"/>
            <a:ext cx="1874520" cy="274320"/>
          </a:xfrm>
          <a:prstGeom prst="rect">
            <a:avLst/>
          </a:prstGeom>
          <a:noFill/>
          <a:ln/>
        </p:spPr>
        <p:txBody>
          <a:bodyPr wrap="square" lIns="0" tIns="0" rIns="0" bIns="0" rtlCol="0" anchor="ctr">
            <a:normAutofit/>
          </a:bodyPr>
          <a:lstStyle/>
          <a:p>
            <a:pPr marL="0" indent="0" algn="l">
              <a:buNone/>
            </a:pPr>
            <a:r>
              <a:rPr lang="en-US" sz="1200" b="1" dirty="0">
                <a:solidFill>
                  <a:srgbClr val="D69E2E"/>
                </a:solidFill>
                <a:latin typeface="Aptos" pitchFamily="34" charset="0"/>
                <a:ea typeface="Aptos" pitchFamily="34" charset="-122"/>
                <a:cs typeface="Aptos" pitchFamily="34" charset="-120"/>
              </a:rPr>
              <a:t>DELIVERY PLAN</a:t>
            </a:r>
            <a:endParaRPr lang="en-US" sz="1200" dirty="0"/>
          </a:p>
        </p:txBody>
      </p:sp>
      <p:sp>
        <p:nvSpPr>
          <p:cNvPr id="29" name="Text 27"/>
          <p:cNvSpPr/>
          <p:nvPr/>
        </p:nvSpPr>
        <p:spPr>
          <a:xfrm>
            <a:off x="2971800" y="4617720"/>
            <a:ext cx="4864608" cy="530352"/>
          </a:xfrm>
          <a:prstGeom prst="rect">
            <a:avLst/>
          </a:prstGeom>
          <a:noFill/>
          <a:ln/>
        </p:spPr>
        <p:txBody>
          <a:bodyPr wrap="square" lIns="0" tIns="0" rIns="0" bIns="0" rtlCol="0" anchor="t">
            <a:normAutofit/>
          </a:bodyPr>
          <a:lstStyle/>
          <a:p>
            <a:pPr marL="0" indent="0" algn="l">
              <a:buNone/>
            </a:pPr>
            <a:r>
              <a:rPr lang="en-US" sz="1250" b="1" dirty="0">
                <a:solidFill>
                  <a:srgbClr val="17324D"/>
                </a:solidFill>
                <a:latin typeface="Aptos" pitchFamily="34" charset="0"/>
                <a:ea typeface="Aptos" pitchFamily="34" charset="-122"/>
                <a:cs typeface="Aptos" pitchFamily="34" charset="-120"/>
              </a:rPr>
              <a:t>Assign responsibilities, milestones, financing needs and measurable performance indicators.</a:t>
            </a:r>
            <a:endParaRPr lang="en-US" sz="1250" dirty="0"/>
          </a:p>
        </p:txBody>
      </p:sp>
      <p:sp>
        <p:nvSpPr>
          <p:cNvPr id="30" name="Shape 28"/>
          <p:cNvSpPr/>
          <p:nvPr/>
        </p:nvSpPr>
        <p:spPr>
          <a:xfrm>
            <a:off x="8101584" y="4608576"/>
            <a:ext cx="3520440" cy="658368"/>
          </a:xfrm>
          <a:prstGeom prst="roundRect">
            <a:avLst>
              <a:gd name="adj" fmla="val 6944"/>
            </a:avLst>
          </a:prstGeom>
          <a:solidFill>
            <a:srgbClr val="EEF3F6"/>
          </a:solidFill>
          <a:ln w="12700">
            <a:solidFill>
              <a:srgbClr val="D7E1E6"/>
            </a:solidFill>
            <a:prstDash val="solid"/>
          </a:ln>
        </p:spPr>
        <p:txBody>
          <a:bodyPr/>
          <a:lstStyle/>
          <a:p>
            <a:endParaRPr lang="en-US"/>
          </a:p>
        </p:txBody>
      </p:sp>
      <p:sp>
        <p:nvSpPr>
          <p:cNvPr id="31" name="Text 29"/>
          <p:cNvSpPr/>
          <p:nvPr/>
        </p:nvSpPr>
        <p:spPr>
          <a:xfrm>
            <a:off x="8339328" y="4700016"/>
            <a:ext cx="3054096" cy="429768"/>
          </a:xfrm>
          <a:prstGeom prst="rect">
            <a:avLst/>
          </a:prstGeom>
          <a:noFill/>
          <a:ln/>
        </p:spPr>
        <p:txBody>
          <a:bodyPr wrap="square" lIns="0" tIns="0" rIns="0" bIns="0" rtlCol="0" anchor="ctr">
            <a:normAutofit/>
          </a:bodyPr>
          <a:lstStyle/>
          <a:p>
            <a:pPr marL="0" indent="0" algn="l">
              <a:buNone/>
            </a:pPr>
            <a:r>
              <a:rPr lang="en-US" sz="1050" dirty="0">
                <a:solidFill>
                  <a:srgbClr val="64748B"/>
                </a:solidFill>
                <a:latin typeface="Aptos" pitchFamily="34" charset="0"/>
                <a:ea typeface="Aptos" pitchFamily="34" charset="-122"/>
                <a:cs typeface="Aptos" pitchFamily="34" charset="-120"/>
              </a:rPr>
              <a:t>Who delivers what, by when, with what resources</a:t>
            </a:r>
            <a:endParaRPr lang="en-US" sz="1050" dirty="0"/>
          </a:p>
        </p:txBody>
      </p:sp>
      <p:sp>
        <p:nvSpPr>
          <p:cNvPr id="32" name="Shape 30"/>
          <p:cNvSpPr/>
          <p:nvPr/>
        </p:nvSpPr>
        <p:spPr>
          <a:xfrm>
            <a:off x="621792" y="5760720"/>
            <a:ext cx="11000232" cy="530352"/>
          </a:xfrm>
          <a:prstGeom prst="roundRect">
            <a:avLst>
              <a:gd name="adj" fmla="val 8621"/>
            </a:avLst>
          </a:prstGeom>
          <a:solidFill>
            <a:srgbClr val="0B486B"/>
          </a:solidFill>
          <a:ln w="12700">
            <a:solidFill>
              <a:srgbClr val="0B486B"/>
            </a:solidFill>
            <a:prstDash val="solid"/>
          </a:ln>
        </p:spPr>
        <p:txBody>
          <a:bodyPr/>
          <a:lstStyle/>
          <a:p>
            <a:endParaRPr lang="en-US"/>
          </a:p>
        </p:txBody>
      </p:sp>
      <p:sp>
        <p:nvSpPr>
          <p:cNvPr id="33" name="Text 31"/>
          <p:cNvSpPr/>
          <p:nvPr/>
        </p:nvSpPr>
        <p:spPr>
          <a:xfrm>
            <a:off x="868680" y="5760720"/>
            <a:ext cx="10469880" cy="530352"/>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Aptos" pitchFamily="34" charset="0"/>
                <a:ea typeface="Aptos" pitchFamily="34" charset="-122"/>
                <a:cs typeface="Aptos" pitchFamily="34" charset="-120"/>
              </a:rPr>
              <a:t>Decision test: faster, safer and more predictable livestock movement to export markets through Djibouti.</a:t>
            </a:r>
            <a:endParaRPr lang="en-US" sz="1400" dirty="0"/>
          </a:p>
        </p:txBody>
      </p:sp>
      <p:sp>
        <p:nvSpPr>
          <p:cNvPr id="34" name="Slide Number Placeholder 0"/>
          <p:cNvSpPr>
            <a:spLocks noGrp="1"/>
          </p:cNvSpPr>
          <p:nvPr>
            <p:ph type="sldNum" sz="quarter" idx="4294967295"/>
          </p:nvPr>
        </p:nvSpPr>
        <p:spPr>
          <a:xfrm>
            <a:off x="11658600" y="6528816"/>
            <a:ext cx="228600" cy="182880"/>
          </a:xfrm>
          <a:prstGeom prst="rect">
            <a:avLst/>
          </a:prstGeom>
          <a:extLst>
            <a:ext uri="{C572A759-6A51-4108-AA02-DFA0A04FC94B}">
              <ma14:wrappingTextBoxFlag xmlns:ma14="http://schemas.microsoft.com/office/mac/drawingml/2011/main" xmlns="" val="0"/>
            </a:ext>
          </a:extLst>
        </p:spPr>
        <p:txBody>
          <a:bodyPr/>
          <a:lstStyle>
            <a:lvl1pPr>
              <a:defRPr sz="700">
                <a:solidFill>
                  <a:srgbClr val="7A8793"/>
                </a:solidFill>
                <a:latin typeface="Aptos"/>
                <a:ea typeface="Aptos"/>
                <a:cs typeface="Aptos"/>
              </a:defRPr>
            </a:lvl1pPr>
          </a:lstStyle>
          <a:p>
            <a:pPr algn="r"/>
            <a:fld id="{F7021451-1387-4CA6-816F-3879F97B5CBC}" type="slidenum">
              <a:rPr lang="en-US" b="0"/>
              <a:t>11</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798F0B932B12547882C714C643519A4" ma:contentTypeVersion="20" ma:contentTypeDescription="Create a new document." ma:contentTypeScope="" ma:versionID="8a6f7629b767e4c1b887d8aaad40870c">
  <xsd:schema xmlns:xsd="http://www.w3.org/2001/XMLSchema" xmlns:xs="http://www.w3.org/2001/XMLSchema" xmlns:p="http://schemas.microsoft.com/office/2006/metadata/properties" xmlns:ns1="http://schemas.microsoft.com/sharepoint/v3" xmlns:ns3="248637d4-ad09-4a14-875b-876b157177c0" xmlns:ns4="96b65d17-8953-4fed-976c-0109402e33dd" targetNamespace="http://schemas.microsoft.com/office/2006/metadata/properties" ma:root="true" ma:fieldsID="6290b44adc8568f1e7adcc148fc91703" ns1:_="" ns3:_="" ns4:_="">
    <xsd:import namespace="http://schemas.microsoft.com/sharepoint/v3"/>
    <xsd:import namespace="248637d4-ad09-4a14-875b-876b157177c0"/>
    <xsd:import namespace="96b65d17-8953-4fed-976c-0109402e33dd"/>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4:SharedWithUsers" minOccurs="0"/>
                <xsd:element ref="ns4:SharedWithDetails" minOccurs="0"/>
                <xsd:element ref="ns4:SharingHintHash"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Location" minOccurs="0"/>
                <xsd:element ref="ns3:MediaLengthInSeconds" minOccurs="0"/>
                <xsd:element ref="ns3:_activity" minOccurs="0"/>
                <xsd:element ref="ns3:MediaServiceObjectDetectorVersions" minOccurs="0"/>
                <xsd:element ref="ns3:MediaServiceSearchProperties" minOccurs="0"/>
                <xsd:element ref="ns3:MediaServiceSystemTag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6" nillable="true" ma:displayName="Unified Compliance Policy Properties" ma:hidden="true" ma:internalName="_ip_UnifiedCompliancePolicyProperties">
      <xsd:simpleType>
        <xsd:restriction base="dms:Note"/>
      </xsd:simpleType>
    </xsd:element>
    <xsd:element name="_ip_UnifiedCompliancePolicyUIAction" ma:index="2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48637d4-ad09-4a14-875b-876b157177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SystemTags" ma:index="25"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6b65d17-8953-4fed-976c-0109402e33dd"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_activity xmlns="248637d4-ad09-4a14-875b-876b157177c0" xsi:nil="true"/>
  </documentManagement>
</p:properties>
</file>

<file path=customXml/itemProps1.xml><?xml version="1.0" encoding="utf-8"?>
<ds:datastoreItem xmlns:ds="http://schemas.openxmlformats.org/officeDocument/2006/customXml" ds:itemID="{169B7D3A-9A6D-4A10-BA1F-FCDC002196C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248637d4-ad09-4a14-875b-876b157177c0"/>
    <ds:schemaRef ds:uri="96b65d17-8953-4fed-976c-0109402e33d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3EA00D2-44F1-42DC-969F-88055B7068F1}">
  <ds:schemaRefs>
    <ds:schemaRef ds:uri="http://schemas.microsoft.com/sharepoint/v3/contenttype/forms"/>
  </ds:schemaRefs>
</ds:datastoreItem>
</file>

<file path=customXml/itemProps3.xml><?xml version="1.0" encoding="utf-8"?>
<ds:datastoreItem xmlns:ds="http://schemas.openxmlformats.org/officeDocument/2006/customXml" ds:itemID="{3243B5E3-BB01-4A4A-A701-420594418236}">
  <ds:schemaRefs>
    <ds:schemaRef ds:uri="http://schemas.microsoft.com/office/2006/documentManagement/types"/>
    <ds:schemaRef ds:uri="http://www.w3.org/XML/1998/namespace"/>
    <ds:schemaRef ds:uri="http://schemas.microsoft.com/sharepoint/v3"/>
    <ds:schemaRef ds:uri="http://purl.org/dc/dcmitype/"/>
    <ds:schemaRef ds:uri="http://purl.org/dc/elements/1.1/"/>
    <ds:schemaRef ds:uri="http://schemas.openxmlformats.org/package/2006/metadata/core-properties"/>
    <ds:schemaRef ds:uri="http://purl.org/dc/terms/"/>
    <ds:schemaRef ds:uri="http://schemas.microsoft.com/office/infopath/2007/PartnerControls"/>
    <ds:schemaRef ds:uri="96b65d17-8953-4fed-976c-0109402e33dd"/>
    <ds:schemaRef ds:uri="248637d4-ad09-4a14-875b-876b157177c0"/>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49301</TotalTime>
  <Words>2131</Words>
  <Application>Microsoft Office PowerPoint</Application>
  <PresentationFormat>Widescreen</PresentationFormat>
  <Paragraphs>216</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Aptos</vt:lpstr>
      <vt:lpstr>Aptos Display</vt:lpstr>
      <vt:lpstr>Arial</vt:lpstr>
      <vt:lpstr>Calibri</vt:lpstr>
      <vt:lpstr>Times New Roman</vt:lpstr>
      <vt:lpstr>Office Theme</vt:lpstr>
      <vt:lpstr>Building Opportunities for Optimized Trade and Investment for Growth in East &amp; Southern Africa (BOOST) - P512862</vt:lpstr>
      <vt:lpstr>Trade isn’t delivering growth (and therefore jobs) in the region</vt:lpstr>
      <vt:lpstr>However, the Trade Integration Opportunity is Now!</vt:lpstr>
      <vt:lpstr>Addressing constraints across the trade-investment-finance ecosystem will be important to achieve integration outcomes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Fatima Anjum Quraishi</dc:creator>
  <cp:lastModifiedBy>Gisele umugwaneza</cp:lastModifiedBy>
  <cp:revision>188</cp:revision>
  <dcterms:created xsi:type="dcterms:W3CDTF">2025-11-04T15:15:33Z</dcterms:created>
  <dcterms:modified xsi:type="dcterms:W3CDTF">2026-09-04T08:24:55Z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1bf45b6-5649-4236-82a3-f45024cd282e_Enabled">
    <vt:lpwstr>true</vt:lpwstr>
  </property>
  <property fmtid="{D5CDD505-2E9C-101B-9397-08002B2CF9AE}" pid="3" name="MSIP_Label_f1bf45b6-5649-4236-82a3-f45024cd282e_SetDate">
    <vt:lpwstr>2025-11-04T15:16:11Z</vt:lpwstr>
  </property>
  <property fmtid="{D5CDD505-2E9C-101B-9397-08002B2CF9AE}" pid="4" name="MSIP_Label_f1bf45b6-5649-4236-82a3-f45024cd282e_Method">
    <vt:lpwstr>Standard</vt:lpwstr>
  </property>
  <property fmtid="{D5CDD505-2E9C-101B-9397-08002B2CF9AE}" pid="5" name="MSIP_Label_f1bf45b6-5649-4236-82a3-f45024cd282e_Name">
    <vt:lpwstr>Official Use Only</vt:lpwstr>
  </property>
  <property fmtid="{D5CDD505-2E9C-101B-9397-08002B2CF9AE}" pid="6" name="MSIP_Label_f1bf45b6-5649-4236-82a3-f45024cd282e_SiteId">
    <vt:lpwstr>31a2fec0-266b-4c67-b56e-2796d8f59c36</vt:lpwstr>
  </property>
  <property fmtid="{D5CDD505-2E9C-101B-9397-08002B2CF9AE}" pid="7" name="MSIP_Label_f1bf45b6-5649-4236-82a3-f45024cd282e_ActionId">
    <vt:lpwstr>0ccaec44-0361-4dc6-950f-9b076874e83d</vt:lpwstr>
  </property>
  <property fmtid="{D5CDD505-2E9C-101B-9397-08002B2CF9AE}" pid="8" name="MSIP_Label_f1bf45b6-5649-4236-82a3-f45024cd282e_ContentBits">
    <vt:lpwstr>2</vt:lpwstr>
  </property>
  <property fmtid="{D5CDD505-2E9C-101B-9397-08002B2CF9AE}" pid="9" name="MSIP_Label_f1bf45b6-5649-4236-82a3-f45024cd282e_Tag">
    <vt:lpwstr>10, 3, 0, 1</vt:lpwstr>
  </property>
  <property fmtid="{D5CDD505-2E9C-101B-9397-08002B2CF9AE}" pid="10" name="ClassificationContentMarkingFooterLocations">
    <vt:lpwstr>Office Theme:8</vt:lpwstr>
  </property>
  <property fmtid="{D5CDD505-2E9C-101B-9397-08002B2CF9AE}" pid="11" name="ClassificationContentMarkingFooterText">
    <vt:lpwstr>Official Use Only</vt:lpwstr>
  </property>
  <property fmtid="{D5CDD505-2E9C-101B-9397-08002B2CF9AE}" pid="12" name="ContentTypeId">
    <vt:lpwstr>0x010100A798F0B932B12547882C714C643519A4</vt:lpwstr>
  </property>
</Properties>
</file>