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00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5420581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20564562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9825EF-5F0F-4F11-86B0-0DC4CE4FC461}" type="datetimeFigureOut">
              <a:rPr lang="fr-FR"/>
              <a:t>04/09/2026</a:t>
            </a:fld>
            <a:endParaRPr lang="fr-FR"/>
          </a:p>
        </p:txBody>
      </p:sp>
      <p:sp>
        <p:nvSpPr>
          <p:cNvPr id="199364344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1017041457" name="Espace réservé des commentair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</a:p>
        </p:txBody>
      </p:sp>
      <p:sp>
        <p:nvSpPr>
          <p:cNvPr id="823928335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8271554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85C9DE9-0DE9-4940-931B-E2EC4D996879}" type="slidenum">
              <a:rPr lang="fr-FR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71638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7380774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3594488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C29A104-6581-EF13-85B5-1A0C74D36DB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462548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74726215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7408220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85C9DE9-0DE9-4940-931B-E2EC4D996879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839217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406792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4567854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49678FF-50C7-F657-FB3D-B50C59971124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148535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91014578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4681596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F8FE053-2C10-EB9B-4A7E-C2127B8FFCE0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0133393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0074046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6453878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444E39D-28F4-3791-4E49-793E39E53DA9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0299943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204783338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919423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170456D-0ADA-18C9-A291-AC4EBAAE241D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2162729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50132402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8862273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158064-A6C1-FF18-69B7-32ABAE7FF72C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944146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263083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9940079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650F20-3833-027F-68F1-5DBA17B4F489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8865266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38792505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3322046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8DCFA6F-B1AE-AFFE-B16A-7BF0D72D43D5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250783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896749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4600882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92CF713-0CA8-2DD8-EF65-B25B8CB0250F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5477966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74014298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899750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91DDD66-5F34-6F89-1C9E-541CABCC74D2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643326" name="Rectangle 6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435467479" name="Picture 14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 rot="20684484">
            <a:off x="2316312" y="-5772798"/>
            <a:ext cx="14787128" cy="10427979"/>
          </a:xfrm>
          <a:prstGeom prst="rect">
            <a:avLst/>
          </a:prstGeom>
        </p:spPr>
      </p:pic>
      <p:pic>
        <p:nvPicPr>
          <p:cNvPr id="61805767" name="Picture 13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 rot="2703399">
            <a:off x="-7001892" y="-1143078"/>
            <a:ext cx="14750546" cy="10453841"/>
          </a:xfrm>
          <a:prstGeom prst="rect">
            <a:avLst/>
          </a:prstGeom>
        </p:spPr>
      </p:pic>
      <p:sp>
        <p:nvSpPr>
          <p:cNvPr id="1071023125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rgbClr val="FFCC0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16855367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6080" indent="0" algn="ctr">
              <a:buNone/>
              <a:defRPr sz="2000"/>
            </a:lvl2pPr>
            <a:lvl3pPr marL="912160" indent="0" algn="ctr">
              <a:buNone/>
              <a:defRPr sz="1800"/>
            </a:lvl3pPr>
            <a:lvl4pPr marL="1368240" indent="0" algn="ctr">
              <a:buNone/>
              <a:defRPr sz="1600"/>
            </a:lvl4pPr>
            <a:lvl5pPr marL="1824320" indent="0" algn="ctr">
              <a:buNone/>
              <a:defRPr sz="1600"/>
            </a:lvl5pPr>
            <a:lvl6pPr marL="2280400" indent="0" algn="ctr">
              <a:buNone/>
              <a:defRPr sz="1600"/>
            </a:lvl6pPr>
            <a:lvl7pPr marL="2736479" indent="0" algn="ctr">
              <a:buNone/>
              <a:defRPr sz="1600"/>
            </a:lvl7pPr>
            <a:lvl8pPr marL="3192559" indent="0" algn="ctr">
              <a:buNone/>
              <a:defRPr sz="1600"/>
            </a:lvl8pPr>
            <a:lvl9pPr marL="3648639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subtitle</a:t>
            </a:r>
          </a:p>
        </p:txBody>
      </p:sp>
      <p:sp>
        <p:nvSpPr>
          <p:cNvPr id="26091630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defTabSz="228600">
              <a:defRPr/>
            </a:pPr>
            <a:fld id="{FE5FD864-7D01-4D6D-A999-672658A2FBDB}" type="datetimeFigureOut">
              <a:rPr lang="en-US">
                <a:solidFill>
                  <a:srgbClr val="171616">
                    <a:tint val="75000"/>
                  </a:srgbClr>
                </a:solidFill>
              </a:rPr>
              <a:t>9/4/2026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189059911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defTabSz="228600">
              <a:defRPr/>
            </a:pPr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72473703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pic>
        <p:nvPicPr>
          <p:cNvPr id="713672364" name="Picture 8"/>
          <p:cNvPicPr>
            <a:picLocks noChangeAspect="1"/>
          </p:cNvPicPr>
          <p:nvPr userDrawn="1"/>
        </p:nvPicPr>
        <p:blipFill rotWithShape="1">
          <a:blip r:embed="rId3"/>
          <a:srcRect l="8987" t="11124" r="11647" b="9885"/>
          <a:stretch/>
        </p:blipFill>
        <p:spPr bwMode="auto">
          <a:xfrm>
            <a:off x="172515" y="6026486"/>
            <a:ext cx="1028835" cy="771769"/>
          </a:xfrm>
          <a:prstGeom prst="rect">
            <a:avLst/>
          </a:prstGeom>
        </p:spPr>
      </p:pic>
      <p:pic>
        <p:nvPicPr>
          <p:cNvPr id="204008071" name="Picture 7"/>
          <p:cNvPicPr>
            <a:picLocks noChangeAspect="1"/>
          </p:cNvPicPr>
          <p:nvPr userDrawn="1"/>
        </p:nvPicPr>
        <p:blipFill rotWithShape="1">
          <a:blip r:embed="rId4"/>
          <a:stretch/>
        </p:blipFill>
        <p:spPr bwMode="auto">
          <a:xfrm>
            <a:off x="172516" y="6833"/>
            <a:ext cx="1994692" cy="11993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0822330" name="Rectangle 6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57809139" name="Picture 7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 rot="2892661">
            <a:off x="-2042793" y="-4546002"/>
            <a:ext cx="16277587" cy="17951840"/>
          </a:xfrm>
          <a:prstGeom prst="rect">
            <a:avLst/>
          </a:prstGeom>
        </p:spPr>
      </p:pic>
      <p:sp>
        <p:nvSpPr>
          <p:cNvPr id="372234428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rgbClr val="FFCC0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474118186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6080" indent="0" algn="ctr">
              <a:buNone/>
              <a:defRPr sz="2000"/>
            </a:lvl2pPr>
            <a:lvl3pPr marL="912160" indent="0" algn="ctr">
              <a:buNone/>
              <a:defRPr sz="1800"/>
            </a:lvl3pPr>
            <a:lvl4pPr marL="1368240" indent="0" algn="ctr">
              <a:buNone/>
              <a:defRPr sz="1600"/>
            </a:lvl4pPr>
            <a:lvl5pPr marL="1824320" indent="0" algn="ctr">
              <a:buNone/>
              <a:defRPr sz="1600"/>
            </a:lvl5pPr>
            <a:lvl6pPr marL="2280400" indent="0" algn="ctr">
              <a:buNone/>
              <a:defRPr sz="1600"/>
            </a:lvl6pPr>
            <a:lvl7pPr marL="2736479" indent="0" algn="ctr">
              <a:buNone/>
              <a:defRPr sz="1600"/>
            </a:lvl7pPr>
            <a:lvl8pPr marL="3192559" indent="0" algn="ctr">
              <a:buNone/>
              <a:defRPr sz="1600"/>
            </a:lvl8pPr>
            <a:lvl9pPr marL="3648639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subtitle</a:t>
            </a:r>
          </a:p>
        </p:txBody>
      </p:sp>
      <p:sp>
        <p:nvSpPr>
          <p:cNvPr id="167843145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defTabSz="228600">
              <a:defRPr/>
            </a:pPr>
            <a:fld id="{FE5FD864-7D01-4D6D-A999-672658A2FBDB}" type="datetimeFigureOut">
              <a:rPr lang="en-US">
                <a:solidFill>
                  <a:srgbClr val="171616">
                    <a:tint val="75000"/>
                  </a:srgbClr>
                </a:solidFill>
              </a:rPr>
              <a:t>9/4/2026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25585364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defTabSz="228600">
              <a:defRPr/>
            </a:pPr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68034180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pic>
        <p:nvPicPr>
          <p:cNvPr id="1858310031" name="Picture 8"/>
          <p:cNvPicPr>
            <a:picLocks noChangeAspect="1"/>
          </p:cNvPicPr>
          <p:nvPr userDrawn="1"/>
        </p:nvPicPr>
        <p:blipFill rotWithShape="1">
          <a:blip r:embed="rId3"/>
          <a:srcRect l="8987" t="11124" r="11647" b="9885"/>
          <a:stretch/>
        </p:blipFill>
        <p:spPr bwMode="auto">
          <a:xfrm>
            <a:off x="172515" y="6026486"/>
            <a:ext cx="1028835" cy="771769"/>
          </a:xfrm>
          <a:prstGeom prst="rect">
            <a:avLst/>
          </a:prstGeom>
        </p:spPr>
      </p:pic>
      <p:pic>
        <p:nvPicPr>
          <p:cNvPr id="863702780" name="Picture 9"/>
          <p:cNvPicPr>
            <a:picLocks noChangeAspect="1"/>
          </p:cNvPicPr>
          <p:nvPr userDrawn="1"/>
        </p:nvPicPr>
        <p:blipFill rotWithShape="1">
          <a:blip r:embed="rId4"/>
          <a:stretch/>
        </p:blipFill>
        <p:spPr bwMode="auto">
          <a:xfrm>
            <a:off x="109998" y="-5781"/>
            <a:ext cx="2019015" cy="12097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2_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505659" name="Rectangle 6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rgbClr val="903F98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874248074" name="Picture 22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409924" y="-170121"/>
            <a:ext cx="7982649" cy="6296024"/>
          </a:xfrm>
          <a:prstGeom prst="rect">
            <a:avLst/>
          </a:prstGeom>
        </p:spPr>
      </p:pic>
      <p:sp>
        <p:nvSpPr>
          <p:cNvPr id="1070936694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rgbClr val="FFCC0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810421483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6080" indent="0" algn="ctr">
              <a:buNone/>
              <a:defRPr sz="2000"/>
            </a:lvl2pPr>
            <a:lvl3pPr marL="912160" indent="0" algn="ctr">
              <a:buNone/>
              <a:defRPr sz="1800"/>
            </a:lvl3pPr>
            <a:lvl4pPr marL="1368240" indent="0" algn="ctr">
              <a:buNone/>
              <a:defRPr sz="1600"/>
            </a:lvl4pPr>
            <a:lvl5pPr marL="1824320" indent="0" algn="ctr">
              <a:buNone/>
              <a:defRPr sz="1600"/>
            </a:lvl5pPr>
            <a:lvl6pPr marL="2280400" indent="0" algn="ctr">
              <a:buNone/>
              <a:defRPr sz="1600"/>
            </a:lvl6pPr>
            <a:lvl7pPr marL="2736479" indent="0" algn="ctr">
              <a:buNone/>
              <a:defRPr sz="1600"/>
            </a:lvl7pPr>
            <a:lvl8pPr marL="3192559" indent="0" algn="ctr">
              <a:buNone/>
              <a:defRPr sz="1600"/>
            </a:lvl8pPr>
            <a:lvl9pPr marL="3648639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subtitle</a:t>
            </a:r>
          </a:p>
        </p:txBody>
      </p:sp>
      <p:sp>
        <p:nvSpPr>
          <p:cNvPr id="72851685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defTabSz="228600">
              <a:defRPr/>
            </a:pPr>
            <a:fld id="{FE5FD864-7D01-4D6D-A999-672658A2FBDB}" type="datetimeFigureOut">
              <a:rPr lang="en-US">
                <a:solidFill>
                  <a:srgbClr val="171616">
                    <a:tint val="75000"/>
                  </a:srgbClr>
                </a:solidFill>
              </a:rPr>
              <a:t>9/4/2026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1150748200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defTabSz="228600">
              <a:defRPr/>
            </a:pPr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53532540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pic>
        <p:nvPicPr>
          <p:cNvPr id="584262256" name="Picture 8"/>
          <p:cNvPicPr>
            <a:picLocks noChangeAspect="1"/>
          </p:cNvPicPr>
          <p:nvPr userDrawn="1"/>
        </p:nvPicPr>
        <p:blipFill rotWithShape="1">
          <a:blip r:embed="rId3"/>
          <a:srcRect l="8987" t="11124" r="11647" b="9885"/>
          <a:stretch/>
        </p:blipFill>
        <p:spPr bwMode="auto">
          <a:xfrm>
            <a:off x="172515" y="6026486"/>
            <a:ext cx="1028835" cy="771769"/>
          </a:xfrm>
          <a:prstGeom prst="rect">
            <a:avLst/>
          </a:prstGeom>
        </p:spPr>
      </p:pic>
      <p:pic>
        <p:nvPicPr>
          <p:cNvPr id="1181163939" name="Picture 10"/>
          <p:cNvPicPr>
            <a:picLocks noChangeAspect="1"/>
          </p:cNvPicPr>
          <p:nvPr userDrawn="1"/>
        </p:nvPicPr>
        <p:blipFill rotWithShape="1">
          <a:blip r:embed="rId4"/>
          <a:stretch/>
        </p:blipFill>
        <p:spPr bwMode="auto">
          <a:xfrm>
            <a:off x="109998" y="-5781"/>
            <a:ext cx="2019015" cy="12097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3_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4073220" name="Rectangle 6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163440944" name="Picture 1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 rot="20175099">
            <a:off x="621842" y="908808"/>
            <a:ext cx="13800515" cy="9732214"/>
          </a:xfrm>
          <a:prstGeom prst="rect">
            <a:avLst/>
          </a:prstGeom>
        </p:spPr>
      </p:pic>
      <p:pic>
        <p:nvPicPr>
          <p:cNvPr id="1414477914" name="Picture 12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3653014" y="-5436952"/>
            <a:ext cx="13800515" cy="9732214"/>
          </a:xfrm>
          <a:prstGeom prst="rect">
            <a:avLst/>
          </a:prstGeom>
        </p:spPr>
      </p:pic>
      <p:sp>
        <p:nvSpPr>
          <p:cNvPr id="1202755935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rgbClr val="00125C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758904884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6080" indent="0" algn="ctr">
              <a:buNone/>
              <a:defRPr sz="2000"/>
            </a:lvl2pPr>
            <a:lvl3pPr marL="912160" indent="0" algn="ctr">
              <a:buNone/>
              <a:defRPr sz="1800"/>
            </a:lvl3pPr>
            <a:lvl4pPr marL="1368240" indent="0" algn="ctr">
              <a:buNone/>
              <a:defRPr sz="1600"/>
            </a:lvl4pPr>
            <a:lvl5pPr marL="1824320" indent="0" algn="ctr">
              <a:buNone/>
              <a:defRPr sz="1600"/>
            </a:lvl5pPr>
            <a:lvl6pPr marL="2280400" indent="0" algn="ctr">
              <a:buNone/>
              <a:defRPr sz="1600"/>
            </a:lvl6pPr>
            <a:lvl7pPr marL="2736479" indent="0" algn="ctr">
              <a:buNone/>
              <a:defRPr sz="1600"/>
            </a:lvl7pPr>
            <a:lvl8pPr marL="3192559" indent="0" algn="ctr">
              <a:buNone/>
              <a:defRPr sz="1600"/>
            </a:lvl8pPr>
            <a:lvl9pPr marL="3648639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subtitle</a:t>
            </a:r>
          </a:p>
        </p:txBody>
      </p:sp>
      <p:sp>
        <p:nvSpPr>
          <p:cNvPr id="130761930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defTabSz="228600">
              <a:defRPr/>
            </a:pPr>
            <a:fld id="{FE5FD864-7D01-4D6D-A999-672658A2FBDB}" type="datetimeFigureOut">
              <a:rPr lang="en-US">
                <a:solidFill>
                  <a:srgbClr val="171616">
                    <a:tint val="75000"/>
                  </a:srgbClr>
                </a:solidFill>
              </a:rPr>
              <a:t>9/4/2026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26991654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defTabSz="228600">
              <a:defRPr/>
            </a:pPr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76126615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pic>
        <p:nvPicPr>
          <p:cNvPr id="2013252804" name="Picture 8"/>
          <p:cNvPicPr>
            <a:picLocks noChangeAspect="1"/>
          </p:cNvPicPr>
          <p:nvPr userDrawn="1"/>
        </p:nvPicPr>
        <p:blipFill rotWithShape="1">
          <a:blip r:embed="rId3"/>
          <a:srcRect l="8987" t="11124" r="11647" b="9885"/>
          <a:stretch/>
        </p:blipFill>
        <p:spPr bwMode="auto">
          <a:xfrm>
            <a:off x="172515" y="6026486"/>
            <a:ext cx="1028835" cy="771769"/>
          </a:xfrm>
          <a:prstGeom prst="rect">
            <a:avLst/>
          </a:prstGeom>
        </p:spPr>
      </p:pic>
      <p:pic>
        <p:nvPicPr>
          <p:cNvPr id="1590429992" name="Picture 11"/>
          <p:cNvPicPr>
            <a:picLocks noChangeAspect="1"/>
          </p:cNvPicPr>
          <p:nvPr userDrawn="1"/>
        </p:nvPicPr>
        <p:blipFill rotWithShape="1">
          <a:blip r:embed="rId4"/>
          <a:stretch/>
        </p:blipFill>
        <p:spPr bwMode="auto">
          <a:xfrm>
            <a:off x="109998" y="-5781"/>
            <a:ext cx="2019015" cy="1209787"/>
          </a:xfrm>
          <a:prstGeom prst="rect">
            <a:avLst/>
          </a:prstGeom>
        </p:spPr>
      </p:pic>
      <p:sp>
        <p:nvSpPr>
          <p:cNvPr id="633909741" name="Rectangle 16"/>
          <p:cNvSpPr/>
          <p:nvPr userDrawn="1"/>
        </p:nvSpPr>
        <p:spPr bwMode="auto">
          <a:xfrm>
            <a:off x="1330790" y="6101501"/>
            <a:ext cx="844299" cy="5922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1187490" name="TextBox 17"/>
          <p:cNvSpPr txBox="1"/>
          <p:nvPr userDrawn="1"/>
        </p:nvSpPr>
        <p:spPr bwMode="auto">
          <a:xfrm>
            <a:off x="1480180" y="6236041"/>
            <a:ext cx="6156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IE" sz="900" b="0" i="0" u="none" strike="noStrike" cap="none" spc="0">
                <a:ln>
                  <a:noFill/>
                </a:ln>
                <a:solidFill>
                  <a:srgbClr val="FF0000"/>
                </a:solidFill>
                <a:latin typeface="Noto Sans"/>
                <a:ea typeface="Noto Sans"/>
                <a:cs typeface="Noto Sans"/>
              </a:rPr>
              <a:t>Partner logo-flag</a:t>
            </a:r>
            <a:endParaRPr lang="en-GB" sz="900" b="0" i="0" u="none" strike="noStrike" cap="none" spc="0">
              <a:ln>
                <a:noFill/>
              </a:ln>
              <a:solidFill>
                <a:srgbClr val="FF0000"/>
              </a:solidFill>
              <a:latin typeface="Noto Sans"/>
              <a:ea typeface="Noto Sans"/>
              <a:cs typeface="Noto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454135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2053176306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7026453" y="0"/>
            <a:ext cx="51655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1192473833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5181600" cy="2161506"/>
          </a:xfrm>
        </p:spPr>
        <p:txBody>
          <a:bodyPr>
            <a:noAutofit/>
          </a:bodyPr>
          <a:lstStyle>
            <a:lvl1pPr>
              <a:defRPr sz="4800" b="1">
                <a:solidFill>
                  <a:srgbClr val="18B8A6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887647061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2634916"/>
            <a:ext cx="5181600" cy="35420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0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729274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780833814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7026453" y="0"/>
            <a:ext cx="51655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1318899495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5181600" cy="2161506"/>
          </a:xfrm>
        </p:spPr>
        <p:txBody>
          <a:bodyPr>
            <a:noAutofit/>
          </a:bodyPr>
          <a:lstStyle>
            <a:lvl1pPr>
              <a:defRPr sz="48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93759710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2634916"/>
            <a:ext cx="5181600" cy="35420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0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4465193" name="Title 1"/>
          <p:cNvSpPr>
            <a:spLocks noGrp="1"/>
          </p:cNvSpPr>
          <p:nvPr>
            <p:ph type="title"/>
          </p:nvPr>
        </p:nvSpPr>
        <p:spPr bwMode="auto">
          <a:xfrm>
            <a:off x="838200" y="4021354"/>
            <a:ext cx="5181600" cy="1649086"/>
          </a:xfrm>
        </p:spPr>
        <p:txBody>
          <a:bodyPr>
            <a:noAutofit/>
          </a:bodyPr>
          <a:lstStyle>
            <a:lvl1pPr>
              <a:defRPr sz="4800" b="1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30587366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365126"/>
            <a:ext cx="5181600" cy="354204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3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2313379" name="Rectangle 5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1415005" name="Title 1"/>
          <p:cNvSpPr>
            <a:spLocks noGrp="1"/>
          </p:cNvSpPr>
          <p:nvPr>
            <p:ph type="title"/>
          </p:nvPr>
        </p:nvSpPr>
        <p:spPr bwMode="auto">
          <a:xfrm>
            <a:off x="838200" y="4021354"/>
            <a:ext cx="5181600" cy="1619597"/>
          </a:xfrm>
        </p:spPr>
        <p:txBody>
          <a:bodyPr>
            <a:noAutofit/>
          </a:bodyPr>
          <a:lstStyle>
            <a:lvl1pPr>
              <a:defRPr sz="48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623528632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365126"/>
            <a:ext cx="5181600" cy="354204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3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0401487" name="Rectangle 6"/>
          <p:cNvSpPr/>
          <p:nvPr userDrawn="1"/>
        </p:nvSpPr>
        <p:spPr bwMode="auto">
          <a:xfrm>
            <a:off x="0" y="1"/>
            <a:ext cx="6188253" cy="6858000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0451084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457062496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6188253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201320307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4841867" cy="1284060"/>
          </a:xfrm>
        </p:spPr>
        <p:txBody>
          <a:bodyPr>
            <a:noAutofit/>
          </a:bodyPr>
          <a:lstStyle>
            <a:lvl1pPr>
              <a:defRPr sz="2700" b="1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48285573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94114"/>
            <a:ext cx="4841867" cy="4282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6084866" name="Rectangle 6"/>
          <p:cNvSpPr/>
          <p:nvPr userDrawn="1"/>
        </p:nvSpPr>
        <p:spPr bwMode="auto">
          <a:xfrm>
            <a:off x="0" y="1"/>
            <a:ext cx="6188253" cy="6858000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5583265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737965034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6188253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2101088864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4825497" cy="1284060"/>
          </a:xfrm>
        </p:spPr>
        <p:txBody>
          <a:bodyPr>
            <a:noAutofit/>
          </a:bodyPr>
          <a:lstStyle>
            <a:lvl1pPr>
              <a:defRPr sz="2700" b="1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43580687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94114"/>
            <a:ext cx="4825498" cy="4282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1455018" name="Rectangle 6"/>
          <p:cNvSpPr/>
          <p:nvPr userDrawn="1"/>
        </p:nvSpPr>
        <p:spPr bwMode="auto">
          <a:xfrm>
            <a:off x="0" y="1"/>
            <a:ext cx="6188253" cy="6858000"/>
          </a:xfrm>
          <a:prstGeom prst="rect">
            <a:avLst/>
          </a:prstGeom>
          <a:solidFill>
            <a:srgbClr val="18B8A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87775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650380176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6188253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235626569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3941568" cy="1284060"/>
          </a:xfrm>
        </p:spPr>
        <p:txBody>
          <a:bodyPr>
            <a:noAutofit/>
          </a:bodyPr>
          <a:lstStyle>
            <a:lvl1pPr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846077176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94114"/>
            <a:ext cx="3941569" cy="4282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3870292" name="Rectangle 6"/>
          <p:cNvSpPr/>
          <p:nvPr userDrawn="1"/>
        </p:nvSpPr>
        <p:spPr bwMode="auto">
          <a:xfrm>
            <a:off x="0" y="1"/>
            <a:ext cx="6188253" cy="6858000"/>
          </a:xfrm>
          <a:prstGeom prst="rect">
            <a:avLst/>
          </a:prstGeom>
          <a:solidFill>
            <a:srgbClr val="903F98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2437560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193748248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6188253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1036893111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3941568" cy="1284060"/>
          </a:xfrm>
        </p:spPr>
        <p:txBody>
          <a:bodyPr>
            <a:noAutofit/>
          </a:bodyPr>
          <a:lstStyle>
            <a:lvl1pPr>
              <a:defRPr sz="2700" b="1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88692281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94114"/>
            <a:ext cx="3941569" cy="4282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6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6515545" name="Rectangle 6"/>
          <p:cNvSpPr/>
          <p:nvPr userDrawn="1"/>
        </p:nvSpPr>
        <p:spPr bwMode="auto">
          <a:xfrm>
            <a:off x="0" y="1"/>
            <a:ext cx="6188253" cy="6858000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6530499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540547374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6188253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1690705825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3941568" cy="1284060"/>
          </a:xfrm>
        </p:spPr>
        <p:txBody>
          <a:bodyPr>
            <a:noAutofit/>
          </a:bodyPr>
          <a:lstStyle>
            <a:lvl1pPr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616224701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94114"/>
            <a:ext cx="3941569" cy="4282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8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1879776" name="Rectangle 6"/>
          <p:cNvSpPr/>
          <p:nvPr userDrawn="1"/>
        </p:nvSpPr>
        <p:spPr bwMode="auto">
          <a:xfrm>
            <a:off x="0" y="1"/>
            <a:ext cx="6188253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095848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277518031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6188253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1013654289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3941568" cy="1284060"/>
          </a:xfrm>
        </p:spPr>
        <p:txBody>
          <a:bodyPr>
            <a:noAutofit/>
          </a:bodyPr>
          <a:lstStyle>
            <a:lvl1pPr>
              <a:defRPr sz="2700" b="1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407213940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94114"/>
            <a:ext cx="3941569" cy="4282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7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862134" name="Rectangle 6"/>
          <p:cNvSpPr/>
          <p:nvPr userDrawn="1"/>
        </p:nvSpPr>
        <p:spPr bwMode="auto">
          <a:xfrm>
            <a:off x="0" y="1"/>
            <a:ext cx="7627986" cy="6858000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6337896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2003880299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7627986" y="0"/>
            <a:ext cx="456401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1457280625" name="Title 1"/>
          <p:cNvSpPr>
            <a:spLocks noGrp="1"/>
          </p:cNvSpPr>
          <p:nvPr>
            <p:ph type="title"/>
          </p:nvPr>
        </p:nvSpPr>
        <p:spPr bwMode="auto">
          <a:xfrm>
            <a:off x="838200" y="675369"/>
            <a:ext cx="3941568" cy="1284060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44999531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2302329"/>
            <a:ext cx="2580856" cy="3874634"/>
          </a:xfrm>
        </p:spPr>
        <p:txBody>
          <a:bodyPr>
            <a:normAutofit/>
          </a:bodyPr>
          <a:lstStyle>
            <a:lvl1pPr marL="0" marR="0" indent="0" algn="l" defTabSz="912160" rtl="0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/>
              <a:buNone/>
              <a:defRPr sz="2300" b="1" i="1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marL="0" marR="0" lvl="0" indent="0" algn="l" defTabSz="912160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Edit Master text styles</a:t>
            </a:r>
            <a:endParaRPr/>
          </a:p>
          <a:p>
            <a:pPr lvl="0">
              <a:defRPr/>
            </a:pPr>
            <a:endParaRPr lang="en-US"/>
          </a:p>
        </p:txBody>
      </p:sp>
      <p:sp>
        <p:nvSpPr>
          <p:cNvPr id="1537793128" name="Content Placeholder 2"/>
          <p:cNvSpPr>
            <a:spLocks noGrp="1"/>
          </p:cNvSpPr>
          <p:nvPr>
            <p:ph sz="half" idx="14"/>
          </p:nvPr>
        </p:nvSpPr>
        <p:spPr bwMode="auto">
          <a:xfrm>
            <a:off x="3666670" y="2302329"/>
            <a:ext cx="3372027" cy="3874634"/>
          </a:xfrm>
        </p:spPr>
        <p:txBody>
          <a:bodyPr>
            <a:normAutofit/>
          </a:bodyPr>
          <a:lstStyle>
            <a:lvl1pPr marL="0" indent="0">
              <a:buNone/>
              <a:defRPr sz="2200" b="0" i="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868280" name="Rectangle 12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014217103" name="Picture 11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1440592" y="-1671298"/>
            <a:ext cx="10751749" cy="3767138"/>
          </a:xfrm>
          <a:prstGeom prst="rect">
            <a:avLst/>
          </a:prstGeom>
        </p:spPr>
      </p:pic>
      <p:sp>
        <p:nvSpPr>
          <p:cNvPr id="22163553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0915" y="1858736"/>
            <a:ext cx="5072397" cy="4395788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048753426" name="Title 1"/>
          <p:cNvSpPr>
            <a:spLocks noGrp="1"/>
          </p:cNvSpPr>
          <p:nvPr>
            <p:ph type="title"/>
          </p:nvPr>
        </p:nvSpPr>
        <p:spPr bwMode="auto">
          <a:xfrm>
            <a:off x="2373515" y="577397"/>
            <a:ext cx="8979797" cy="901700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6653407" name="Content Placeholder 2"/>
          <p:cNvSpPr>
            <a:spLocks noGrp="1"/>
          </p:cNvSpPr>
          <p:nvPr>
            <p:ph sz="half" idx="10"/>
          </p:nvPr>
        </p:nvSpPr>
        <p:spPr bwMode="auto">
          <a:xfrm>
            <a:off x="914590" y="1857375"/>
            <a:ext cx="5072397" cy="4395788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6264855" name="Rectangle 12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915271949" name="Picture 11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1440592" y="-1671298"/>
            <a:ext cx="10751749" cy="3767138"/>
          </a:xfrm>
          <a:prstGeom prst="rect">
            <a:avLst/>
          </a:prstGeom>
        </p:spPr>
      </p:pic>
      <p:sp>
        <p:nvSpPr>
          <p:cNvPr id="1524655172" name="Title 1"/>
          <p:cNvSpPr>
            <a:spLocks noGrp="1"/>
          </p:cNvSpPr>
          <p:nvPr>
            <p:ph type="title"/>
          </p:nvPr>
        </p:nvSpPr>
        <p:spPr bwMode="auto">
          <a:xfrm>
            <a:off x="2373515" y="577397"/>
            <a:ext cx="8979797" cy="901700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671501942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781175"/>
            <a:ext cx="3319543" cy="4395788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83913248" name="Content Placeholder 2"/>
          <p:cNvSpPr>
            <a:spLocks noGrp="1"/>
          </p:cNvSpPr>
          <p:nvPr>
            <p:ph sz="half" idx="10"/>
          </p:nvPr>
        </p:nvSpPr>
        <p:spPr bwMode="auto">
          <a:xfrm>
            <a:off x="4435993" y="1767033"/>
            <a:ext cx="3319543" cy="4395788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187482138" name="Content Placeholder 2"/>
          <p:cNvSpPr>
            <a:spLocks noGrp="1"/>
          </p:cNvSpPr>
          <p:nvPr>
            <p:ph sz="half" idx="11"/>
          </p:nvPr>
        </p:nvSpPr>
        <p:spPr bwMode="auto">
          <a:xfrm>
            <a:off x="8033769" y="1778314"/>
            <a:ext cx="3319543" cy="4395788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9466376" name="Rectangle 12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30043102" name="Picture 11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1440592" y="-1671298"/>
            <a:ext cx="10751749" cy="3767138"/>
          </a:xfrm>
          <a:prstGeom prst="rect">
            <a:avLst/>
          </a:prstGeom>
        </p:spPr>
      </p:pic>
      <p:sp>
        <p:nvSpPr>
          <p:cNvPr id="137713026" name="Title 1"/>
          <p:cNvSpPr>
            <a:spLocks noGrp="1"/>
          </p:cNvSpPr>
          <p:nvPr>
            <p:ph type="title"/>
          </p:nvPr>
        </p:nvSpPr>
        <p:spPr bwMode="auto">
          <a:xfrm>
            <a:off x="2373515" y="577397"/>
            <a:ext cx="8979797" cy="901700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121012256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3135086"/>
            <a:ext cx="4858236" cy="3041877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852237267" name="Content Placeholder 2"/>
          <p:cNvSpPr>
            <a:spLocks noGrp="1"/>
          </p:cNvSpPr>
          <p:nvPr>
            <p:ph sz="half" idx="14"/>
          </p:nvPr>
        </p:nvSpPr>
        <p:spPr bwMode="auto">
          <a:xfrm>
            <a:off x="838200" y="1975726"/>
            <a:ext cx="4858236" cy="93076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2700" b="1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465160807" name="Content Placeholder 2"/>
          <p:cNvSpPr>
            <a:spLocks noGrp="1"/>
          </p:cNvSpPr>
          <p:nvPr>
            <p:ph sz="half" idx="15"/>
          </p:nvPr>
        </p:nvSpPr>
        <p:spPr bwMode="auto">
          <a:xfrm>
            <a:off x="6138401" y="3120944"/>
            <a:ext cx="5214911" cy="3041877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/>
              <a:buChar char="•"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505737243" name="Content Placeholder 2"/>
          <p:cNvSpPr>
            <a:spLocks noGrp="1"/>
          </p:cNvSpPr>
          <p:nvPr>
            <p:ph sz="half" idx="16"/>
          </p:nvPr>
        </p:nvSpPr>
        <p:spPr bwMode="auto">
          <a:xfrm>
            <a:off x="6138401" y="1961584"/>
            <a:ext cx="5214911" cy="930760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2700" b="1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6207085" name="Rectangle 34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81844383" name="Picture Placeholder 2"/>
          <p:cNvSpPr>
            <a:spLocks noGrp="1"/>
          </p:cNvSpPr>
          <p:nvPr>
            <p:ph type="pic" sz="quarter" idx="11"/>
          </p:nvPr>
        </p:nvSpPr>
        <p:spPr bwMode="auto">
          <a:xfrm>
            <a:off x="9894384" y="0"/>
            <a:ext cx="2289575" cy="2283911"/>
          </a:xfrm>
          <a:prstGeom prst="rect">
            <a:avLst/>
          </a:prstGeom>
          <a:ln>
            <a:noFill/>
          </a:ln>
        </p:spPr>
      </p:sp>
      <p:sp>
        <p:nvSpPr>
          <p:cNvPr id="1502251275" name="Picture Placeholder 2"/>
          <p:cNvSpPr>
            <a:spLocks noGrp="1"/>
          </p:cNvSpPr>
          <p:nvPr>
            <p:ph type="pic" sz="quarter" idx="15"/>
          </p:nvPr>
        </p:nvSpPr>
        <p:spPr bwMode="auto">
          <a:xfrm>
            <a:off x="7620890" y="2283911"/>
            <a:ext cx="2289575" cy="2302712"/>
          </a:xfrm>
          <a:prstGeom prst="rect">
            <a:avLst/>
          </a:prstGeom>
          <a:ln>
            <a:noFill/>
          </a:ln>
        </p:spPr>
      </p:sp>
      <p:sp>
        <p:nvSpPr>
          <p:cNvPr id="1661347326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5952378" cy="621464"/>
          </a:xfrm>
        </p:spPr>
        <p:txBody>
          <a:bodyPr>
            <a:noAutofit/>
          </a:bodyPr>
          <a:lstStyle>
            <a:lvl1pPr>
              <a:defRPr sz="3000" b="1">
                <a:solidFill>
                  <a:schemeClr val="accent1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037939832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179095"/>
            <a:ext cx="5952378" cy="499786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157952929" name="Rectangle 30"/>
          <p:cNvSpPr/>
          <p:nvPr userDrawn="1"/>
        </p:nvSpPr>
        <p:spPr bwMode="auto">
          <a:xfrm>
            <a:off x="9914487" y="2283911"/>
            <a:ext cx="2289575" cy="2302712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45205686" name="Rectangle 31"/>
          <p:cNvSpPr/>
          <p:nvPr userDrawn="1"/>
        </p:nvSpPr>
        <p:spPr bwMode="auto">
          <a:xfrm>
            <a:off x="7612849" y="4586623"/>
            <a:ext cx="2301636" cy="2283911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89714862" name="Rectangle 32"/>
          <p:cNvSpPr/>
          <p:nvPr userDrawn="1"/>
        </p:nvSpPr>
        <p:spPr bwMode="auto">
          <a:xfrm>
            <a:off x="7612850" y="6769"/>
            <a:ext cx="2293595" cy="2277142"/>
          </a:xfrm>
          <a:prstGeom prst="rect">
            <a:avLst/>
          </a:prstGeom>
          <a:solidFill>
            <a:srgbClr val="18B8A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92270855" name="Rectangle 33"/>
          <p:cNvSpPr/>
          <p:nvPr userDrawn="1"/>
        </p:nvSpPr>
        <p:spPr bwMode="auto">
          <a:xfrm>
            <a:off x="9902425" y="4586623"/>
            <a:ext cx="2301637" cy="2283911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16399087" name="Content Placeholder 2"/>
          <p:cNvSpPr>
            <a:spLocks noGrp="1"/>
          </p:cNvSpPr>
          <p:nvPr>
            <p:ph sz="half" idx="16"/>
          </p:nvPr>
        </p:nvSpPr>
        <p:spPr bwMode="auto">
          <a:xfrm>
            <a:off x="7790823" y="254430"/>
            <a:ext cx="1933629" cy="178182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452835572" name="Content Placeholder 2"/>
          <p:cNvSpPr>
            <a:spLocks noGrp="1"/>
          </p:cNvSpPr>
          <p:nvPr>
            <p:ph sz="half" idx="17"/>
          </p:nvPr>
        </p:nvSpPr>
        <p:spPr bwMode="auto">
          <a:xfrm>
            <a:off x="10092460" y="2560685"/>
            <a:ext cx="1933629" cy="178182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91060872" name="Content Placeholder 2"/>
          <p:cNvSpPr>
            <a:spLocks noGrp="1"/>
          </p:cNvSpPr>
          <p:nvPr>
            <p:ph sz="half" idx="18"/>
          </p:nvPr>
        </p:nvSpPr>
        <p:spPr bwMode="auto">
          <a:xfrm>
            <a:off x="7790823" y="4837668"/>
            <a:ext cx="1933629" cy="178182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086857878" name="Content Placeholder 2"/>
          <p:cNvSpPr>
            <a:spLocks noGrp="1"/>
          </p:cNvSpPr>
          <p:nvPr>
            <p:ph sz="half" idx="19"/>
          </p:nvPr>
        </p:nvSpPr>
        <p:spPr bwMode="auto">
          <a:xfrm>
            <a:off x="10092460" y="4863397"/>
            <a:ext cx="1933629" cy="178182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0375879" name="Rectangle 12"/>
          <p:cNvSpPr/>
          <p:nvPr userDrawn="1"/>
        </p:nvSpPr>
        <p:spPr bwMode="auto">
          <a:xfrm>
            <a:off x="0" y="-170121"/>
            <a:ext cx="12289744" cy="7166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81921737" name="Title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3941568" cy="1284060"/>
          </a:xfrm>
        </p:spPr>
        <p:txBody>
          <a:bodyPr>
            <a:noAutofit/>
          </a:bodyPr>
          <a:lstStyle>
            <a:lvl1pPr>
              <a:defRPr sz="3000" b="1">
                <a:solidFill>
                  <a:schemeClr val="accent1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755673982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94114"/>
            <a:ext cx="3941569" cy="42828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952834583" name="Picture Placeholder 2"/>
          <p:cNvSpPr>
            <a:spLocks noGrp="1"/>
          </p:cNvSpPr>
          <p:nvPr>
            <p:ph type="pic" sz="quarter" idx="15"/>
          </p:nvPr>
        </p:nvSpPr>
        <p:spPr bwMode="auto">
          <a:xfrm>
            <a:off x="8756589" y="3431089"/>
            <a:ext cx="3435411" cy="3426911"/>
          </a:xfrm>
        </p:spPr>
      </p:sp>
      <p:sp>
        <p:nvSpPr>
          <p:cNvPr id="205066970" name="Picture Placeholder 2"/>
          <p:cNvSpPr>
            <a:spLocks noGrp="1"/>
          </p:cNvSpPr>
          <p:nvPr>
            <p:ph type="pic" sz="quarter" idx="16"/>
          </p:nvPr>
        </p:nvSpPr>
        <p:spPr bwMode="auto">
          <a:xfrm>
            <a:off x="5321178" y="6267"/>
            <a:ext cx="3435411" cy="3426911"/>
          </a:xfrm>
        </p:spPr>
      </p:sp>
      <p:sp>
        <p:nvSpPr>
          <p:cNvPr id="1537154582" name="Rectangle 15"/>
          <p:cNvSpPr/>
          <p:nvPr userDrawn="1"/>
        </p:nvSpPr>
        <p:spPr bwMode="auto">
          <a:xfrm>
            <a:off x="8756589" y="4177"/>
            <a:ext cx="3435411" cy="3431089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99353482" name="Rectangle 16"/>
          <p:cNvSpPr/>
          <p:nvPr userDrawn="1"/>
        </p:nvSpPr>
        <p:spPr bwMode="auto">
          <a:xfrm>
            <a:off x="5321364" y="3430045"/>
            <a:ext cx="3435411" cy="3431089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84741717" name="Content Placeholder 2"/>
          <p:cNvSpPr>
            <a:spLocks noGrp="1"/>
          </p:cNvSpPr>
          <p:nvPr>
            <p:ph sz="half" idx="17"/>
          </p:nvPr>
        </p:nvSpPr>
        <p:spPr bwMode="auto">
          <a:xfrm>
            <a:off x="9134133" y="358299"/>
            <a:ext cx="2700703" cy="269514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2131347942" name="Content Placeholder 2"/>
          <p:cNvSpPr>
            <a:spLocks noGrp="1"/>
          </p:cNvSpPr>
          <p:nvPr>
            <p:ph sz="half" idx="18"/>
          </p:nvPr>
        </p:nvSpPr>
        <p:spPr bwMode="auto">
          <a:xfrm>
            <a:off x="5688532" y="3867129"/>
            <a:ext cx="2700703" cy="269514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"/>
                <a:ea typeface="Noto Sans"/>
                <a:cs typeface="Arial"/>
              </a:defRPr>
            </a:lvl1pPr>
            <a:lvl2pPr marL="456080" indent="0">
              <a:buNone/>
              <a:defRPr sz="3000"/>
            </a:lvl2pPr>
            <a:lvl3pPr marL="912160" indent="0">
              <a:buNone/>
              <a:defRPr sz="3000"/>
            </a:lvl3pPr>
            <a:lvl4pPr marL="1368240" indent="0">
              <a:buNone/>
              <a:defRPr sz="3000"/>
            </a:lvl4pPr>
            <a:lvl5pPr marL="1824320" indent="0">
              <a:buNone/>
              <a:defRPr sz="30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6508787" name="Rectangle 4"/>
          <p:cNvSpPr/>
          <p:nvPr userDrawn="1"/>
        </p:nvSpPr>
        <p:spPr bwMode="auto">
          <a:xfrm>
            <a:off x="6003747" y="1"/>
            <a:ext cx="6188253" cy="6858000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0370251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1"/>
            <a:ext cx="2743200" cy="365125"/>
          </a:xfrm>
        </p:spPr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1702550507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944221808" name="Title 1"/>
          <p:cNvSpPr>
            <a:spLocks noGrp="1"/>
          </p:cNvSpPr>
          <p:nvPr>
            <p:ph type="title"/>
          </p:nvPr>
        </p:nvSpPr>
        <p:spPr bwMode="auto">
          <a:xfrm>
            <a:off x="6907747" y="365126"/>
            <a:ext cx="4446053" cy="5854700"/>
          </a:xfrm>
        </p:spPr>
        <p:txBody>
          <a:bodyPr>
            <a:noAutofit/>
          </a:bodyPr>
          <a:lstStyle>
            <a:lvl1pPr>
              <a:defRPr sz="3600" b="1" i="1">
                <a:solidFill>
                  <a:srgbClr val="FFCC02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6316088" name="Rectangle 4"/>
          <p:cNvSpPr/>
          <p:nvPr userDrawn="1"/>
        </p:nvSpPr>
        <p:spPr bwMode="auto">
          <a:xfrm>
            <a:off x="6003747" y="1"/>
            <a:ext cx="6188253" cy="6858000"/>
          </a:xfrm>
          <a:prstGeom prst="rect">
            <a:avLst/>
          </a:prstGeom>
          <a:solidFill>
            <a:srgbClr val="18B8A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2391414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1"/>
            <a:ext cx="2743200" cy="365125"/>
          </a:xfrm>
        </p:spPr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490809039" name="Picture Placeholder 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600374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noFill/>
          </a:ln>
        </p:spPr>
        <p:txBody>
          <a:bodyPr/>
          <a:lstStyle/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571172085" name="Title 1"/>
          <p:cNvSpPr>
            <a:spLocks noGrp="1"/>
          </p:cNvSpPr>
          <p:nvPr>
            <p:ph type="title"/>
          </p:nvPr>
        </p:nvSpPr>
        <p:spPr bwMode="auto">
          <a:xfrm>
            <a:off x="6907747" y="365126"/>
            <a:ext cx="4446053" cy="5854700"/>
          </a:xfrm>
        </p:spPr>
        <p:txBody>
          <a:bodyPr>
            <a:noAutofit/>
          </a:bodyPr>
          <a:lstStyle>
            <a:lvl1pPr>
              <a:defRPr sz="3600" b="1" i="1">
                <a:solidFill>
                  <a:srgbClr val="00125C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1485283" name="Picture Placeholder 2"/>
          <p:cNvSpPr>
            <a:spLocks noGrp="1"/>
          </p:cNvSpPr>
          <p:nvPr>
            <p:ph type="pic" sz="quarter" idx="11"/>
          </p:nvPr>
        </p:nvSpPr>
        <p:spPr bwMode="auto">
          <a:xfrm>
            <a:off x="9902425" y="0"/>
            <a:ext cx="2289575" cy="2283911"/>
          </a:xfrm>
          <a:prstGeom prst="rect">
            <a:avLst/>
          </a:prstGeom>
          <a:ln>
            <a:noFill/>
          </a:ln>
        </p:spPr>
      </p:sp>
      <p:sp>
        <p:nvSpPr>
          <p:cNvPr id="1412446902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9902425" y="2283911"/>
            <a:ext cx="2289575" cy="2283911"/>
          </a:xfrm>
        </p:spPr>
      </p:sp>
      <p:sp>
        <p:nvSpPr>
          <p:cNvPr id="1710119103" name="Picture Placeholder 2"/>
          <p:cNvSpPr>
            <a:spLocks noGrp="1"/>
          </p:cNvSpPr>
          <p:nvPr>
            <p:ph type="pic" sz="quarter" idx="13"/>
          </p:nvPr>
        </p:nvSpPr>
        <p:spPr bwMode="auto">
          <a:xfrm>
            <a:off x="9902425" y="4567822"/>
            <a:ext cx="2289575" cy="2283911"/>
          </a:xfrm>
          <a:prstGeom prst="rect">
            <a:avLst/>
          </a:prstGeom>
          <a:ln>
            <a:noFill/>
          </a:ln>
        </p:spPr>
      </p:sp>
      <p:sp>
        <p:nvSpPr>
          <p:cNvPr id="2110994856" name="Picture Placeholder 2"/>
          <p:cNvSpPr>
            <a:spLocks noGrp="1"/>
          </p:cNvSpPr>
          <p:nvPr>
            <p:ph type="pic" sz="quarter" idx="14"/>
          </p:nvPr>
        </p:nvSpPr>
        <p:spPr bwMode="auto">
          <a:xfrm>
            <a:off x="7612850" y="6267"/>
            <a:ext cx="2289575" cy="2283911"/>
          </a:xfrm>
        </p:spPr>
      </p:sp>
      <p:sp>
        <p:nvSpPr>
          <p:cNvPr id="2034998905" name="Picture Placeholder 2"/>
          <p:cNvSpPr>
            <a:spLocks noGrp="1"/>
          </p:cNvSpPr>
          <p:nvPr>
            <p:ph type="pic" sz="quarter" idx="15"/>
          </p:nvPr>
        </p:nvSpPr>
        <p:spPr bwMode="auto">
          <a:xfrm>
            <a:off x="7612850" y="2290178"/>
            <a:ext cx="2289575" cy="2283911"/>
          </a:xfrm>
          <a:prstGeom prst="rect">
            <a:avLst/>
          </a:prstGeom>
          <a:ln>
            <a:noFill/>
          </a:ln>
        </p:spPr>
      </p:sp>
      <p:sp>
        <p:nvSpPr>
          <p:cNvPr id="738536339" name="Picture Placeholder 2"/>
          <p:cNvSpPr>
            <a:spLocks noGrp="1"/>
          </p:cNvSpPr>
          <p:nvPr>
            <p:ph type="pic" sz="quarter" idx="16"/>
          </p:nvPr>
        </p:nvSpPr>
        <p:spPr bwMode="auto">
          <a:xfrm>
            <a:off x="7612850" y="4574089"/>
            <a:ext cx="2289575" cy="2283911"/>
          </a:xfrm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5228704" name="Picture Placeholder 2"/>
          <p:cNvSpPr>
            <a:spLocks noGrp="1"/>
          </p:cNvSpPr>
          <p:nvPr>
            <p:ph type="pic" sz="quarter" idx="14"/>
          </p:nvPr>
        </p:nvSpPr>
        <p:spPr bwMode="auto">
          <a:xfrm>
            <a:off x="8756589" y="6267"/>
            <a:ext cx="3435411" cy="3426911"/>
          </a:xfrm>
        </p:spPr>
      </p:sp>
      <p:sp>
        <p:nvSpPr>
          <p:cNvPr id="1822770841" name="Picture Placeholder 2"/>
          <p:cNvSpPr>
            <a:spLocks noGrp="1"/>
          </p:cNvSpPr>
          <p:nvPr>
            <p:ph type="pic" sz="quarter" idx="15"/>
          </p:nvPr>
        </p:nvSpPr>
        <p:spPr bwMode="auto">
          <a:xfrm>
            <a:off x="8756589" y="3431089"/>
            <a:ext cx="3435411" cy="3426911"/>
          </a:xfrm>
        </p:spPr>
      </p:sp>
      <p:sp>
        <p:nvSpPr>
          <p:cNvPr id="895297771" name="Picture Placeholder 2"/>
          <p:cNvSpPr>
            <a:spLocks noGrp="1"/>
          </p:cNvSpPr>
          <p:nvPr>
            <p:ph type="pic" sz="quarter" idx="16"/>
          </p:nvPr>
        </p:nvSpPr>
        <p:spPr bwMode="auto">
          <a:xfrm>
            <a:off x="5321178" y="6267"/>
            <a:ext cx="3435411" cy="3426911"/>
          </a:xfrm>
        </p:spPr>
      </p:sp>
      <p:sp>
        <p:nvSpPr>
          <p:cNvPr id="1795947130" name="Picture Placeholder 2"/>
          <p:cNvSpPr>
            <a:spLocks noGrp="1"/>
          </p:cNvSpPr>
          <p:nvPr>
            <p:ph type="pic" sz="quarter" idx="17"/>
          </p:nvPr>
        </p:nvSpPr>
        <p:spPr bwMode="auto">
          <a:xfrm>
            <a:off x="5321178" y="3431089"/>
            <a:ext cx="3435411" cy="3426911"/>
          </a:xfrm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753227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1095597650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139253989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defTabSz="228600">
              <a:defRPr/>
            </a:pPr>
            <a:fld id="{FE5FD864-7D01-4D6D-A999-672658A2FBDB}" type="datetimeFigureOut">
              <a:rPr lang="en-US">
                <a:solidFill>
                  <a:srgbClr val="171616">
                    <a:tint val="75000"/>
                  </a:srgbClr>
                </a:solidFill>
              </a:rPr>
              <a:t>9/4/2026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193612780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defTabSz="228600">
              <a:defRPr/>
            </a:pPr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166390415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64775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999182661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209575912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defTabSz="228600">
              <a:defRPr/>
            </a:pPr>
            <a:fld id="{FE5FD864-7D01-4D6D-A999-672658A2FBDB}" type="datetimeFigureOut">
              <a:rPr lang="en-US">
                <a:solidFill>
                  <a:srgbClr val="171616">
                    <a:tint val="75000"/>
                  </a:srgbClr>
                </a:solidFill>
              </a:rPr>
              <a:t>9/4/2026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50904089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defTabSz="228600">
              <a:defRPr/>
            </a:pPr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100026387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51389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4450607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86212894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>
              <a:defRPr/>
            </a:pPr>
            <a:fld id="{FE5FD864-7D01-4D6D-A999-672658A2FBDB}" type="datetimeFigureOut">
              <a:rPr lang="en-US">
                <a:solidFill>
                  <a:srgbClr val="171616">
                    <a:tint val="75000"/>
                  </a:srgbClr>
                </a:solidFill>
              </a:rPr>
              <a:t>9/4/2026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78330408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>
              <a:defRPr/>
            </a:pPr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  <p:sp>
        <p:nvSpPr>
          <p:cNvPr id="9657355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>
              <a:defRPr/>
            </a:pPr>
            <a:fld id="{3D9A93CF-29B1-423F-8996-26EFEE32DDF9}" type="slidenum">
              <a:rPr lang="en-US">
                <a:solidFill>
                  <a:srgbClr val="171616">
                    <a:tint val="75000"/>
                  </a:srgbClr>
                </a:solidFill>
              </a:rPr>
              <a:t>‹#›</a:t>
            </a:fld>
            <a:endParaRPr lang="en-US">
              <a:solidFill>
                <a:srgbClr val="171616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txStyles>
    <p:titleStyle>
      <a:lvl1pPr algn="l" defTabSz="91216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40" indent="-228040" algn="l" defTabSz="912160" rtl="0">
        <a:lnSpc>
          <a:spcPct val="90000"/>
        </a:lnSpc>
        <a:spcBef>
          <a:spcPts val="998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120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0200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596280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2360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08439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64519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0599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76679" indent="-228040" algn="l" defTabSz="912160" rtl="0">
        <a:lnSpc>
          <a:spcPct val="90000"/>
        </a:lnSpc>
        <a:spcBef>
          <a:spcPts val="499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6080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2160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68240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4320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0400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36479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192559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48639" algn="l" defTabSz="91216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.xml.rels><?xml version="1.0" encoding="UTF-8" standalone="yes"?>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1800558" name="Title 3"/>
          <p:cNvSpPr>
            <a:spLocks noGrp="1"/>
          </p:cNvSpPr>
          <p:nvPr>
            <p:ph type="ctrTitle"/>
          </p:nvPr>
        </p:nvSpPr>
        <p:spPr bwMode="auto">
          <a:xfrm>
            <a:off x="1524000" y="307115"/>
            <a:ext cx="9144000" cy="2387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5600"/>
              <a:t>ECOTRADE Project</a:t>
            </a:r>
          </a:p>
        </p:txBody>
      </p:sp>
      <p:sp>
        <p:nvSpPr>
          <p:cNvPr id="66483317" name="Subtitle 4"/>
          <p:cNvSpPr>
            <a:spLocks noGrp="1"/>
          </p:cNvSpPr>
          <p:nvPr>
            <p:ph type="subTitle" idx="1"/>
          </p:nvPr>
        </p:nvSpPr>
        <p:spPr bwMode="auto">
          <a:xfrm>
            <a:off x="1524000" y="3281298"/>
            <a:ext cx="9144000" cy="1655762"/>
          </a:xfrm>
        </p:spPr>
        <p:txBody>
          <a:bodyPr/>
          <a:lstStyle/>
          <a:p>
            <a:pPr>
              <a:defRPr/>
            </a:pPr>
            <a:r>
              <a:rPr lang="en-US" sz="3400"/>
              <a:t>Promoting Ethiopian Trade and Economic Integration through Private-Led Value Chains Development</a:t>
            </a:r>
            <a:endParaRPr lang="en-GB" sz="3400"/>
          </a:p>
          <a:p>
            <a:pPr>
              <a:defRPr/>
            </a:pPr>
            <a:endParaRPr lang="en-GB"/>
          </a:p>
        </p:txBody>
      </p:sp>
      <p:pic>
        <p:nvPicPr>
          <p:cNvPr id="718449945" name="Picture 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1337149" y="6092303"/>
            <a:ext cx="1074188" cy="605953"/>
          </a:xfrm>
          <a:prstGeom prst="rect">
            <a:avLst/>
          </a:prstGeom>
        </p:spPr>
      </p:pic>
      <p:sp>
        <p:nvSpPr>
          <p:cNvPr id="1505971588" name="TextBox 6"/>
          <p:cNvSpPr txBox="1"/>
          <p:nvPr/>
        </p:nvSpPr>
        <p:spPr bwMode="auto">
          <a:xfrm>
            <a:off x="1276220" y="5815304"/>
            <a:ext cx="2270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accent6">
                    <a:lumMod val="50000"/>
                  </a:schemeClr>
                </a:solidFill>
              </a:rPr>
              <a:t>Implemented by: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62224193" name="Picture 5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18002" y="0"/>
            <a:ext cx="1385658" cy="6858000"/>
          </a:xfrm>
          <a:prstGeom prst="rect">
            <a:avLst/>
          </a:prstGeom>
        </p:spPr>
      </p:pic>
      <p:pic>
        <p:nvPicPr>
          <p:cNvPr id="1892589094" name="Picture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472025" y="0"/>
            <a:ext cx="4719975" cy="6858000"/>
          </a:xfrm>
          <a:prstGeom prst="rect">
            <a:avLst/>
          </a:prstGeom>
        </p:spPr>
      </p:pic>
      <p:grpSp>
        <p:nvGrpSpPr>
          <p:cNvPr id="356255018" name="Group 25"/>
          <p:cNvGrpSpPr/>
          <p:nvPr/>
        </p:nvGrpSpPr>
        <p:grpSpPr bwMode="auto">
          <a:xfrm>
            <a:off x="-86510" y="1071904"/>
            <a:ext cx="2675702" cy="2699124"/>
            <a:chOff x="-358021" y="-332483"/>
            <a:chExt cx="2160000" cy="2160000"/>
          </a:xfrm>
          <a:solidFill>
            <a:srgbClr val="ED7D31">
              <a:lumMod val="40000"/>
              <a:lumOff val="60000"/>
            </a:srgbClr>
          </a:solidFill>
        </p:grpSpPr>
        <p:sp>
          <p:nvSpPr>
            <p:cNvPr id="27" name="Oval 26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1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Promote active private sector engagement in the  implementation of the AfCFTA</a:t>
              </a:r>
              <a:endParaRPr/>
            </a:p>
          </p:txBody>
        </p:sp>
      </p:grpSp>
      <p:grpSp>
        <p:nvGrpSpPr>
          <p:cNvPr id="1959662136" name="Group 28"/>
          <p:cNvGrpSpPr/>
          <p:nvPr/>
        </p:nvGrpSpPr>
        <p:grpSpPr bwMode="auto">
          <a:xfrm>
            <a:off x="2575791" y="1121096"/>
            <a:ext cx="2675702" cy="2699124"/>
            <a:chOff x="-358021" y="-332483"/>
            <a:chExt cx="2160000" cy="2160000"/>
          </a:xfrm>
          <a:solidFill>
            <a:srgbClr val="4472C4">
              <a:lumMod val="40000"/>
              <a:lumOff val="60000"/>
            </a:srgbClr>
          </a:solidFill>
        </p:grpSpPr>
        <p:sp>
          <p:nvSpPr>
            <p:cNvPr id="30" name="Oval 29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2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Promote regional value chain integration and trade</a:t>
              </a:r>
              <a:endParaRPr lang="en-GB" sz="16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69425496" name="Group 31"/>
          <p:cNvGrpSpPr/>
          <p:nvPr/>
        </p:nvGrpSpPr>
        <p:grpSpPr bwMode="auto">
          <a:xfrm>
            <a:off x="4859674" y="2362113"/>
            <a:ext cx="2675702" cy="2699124"/>
            <a:chOff x="-358021" y="-332483"/>
            <a:chExt cx="2160000" cy="2160000"/>
          </a:xfrm>
          <a:solidFill>
            <a:srgbClr val="70AD47">
              <a:lumMod val="20000"/>
              <a:lumOff val="80000"/>
            </a:srgbClr>
          </a:solidFill>
        </p:grpSpPr>
        <p:sp>
          <p:nvSpPr>
            <p:cNvPr id="33" name="Oval 32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3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Support relevant authorities in implementation of the AfCFTA agreement</a:t>
              </a:r>
              <a:endParaRPr/>
            </a:p>
          </p:txBody>
        </p:sp>
      </p:grpSp>
      <p:grpSp>
        <p:nvGrpSpPr>
          <p:cNvPr id="1024084039" name="Group 34"/>
          <p:cNvGrpSpPr/>
          <p:nvPr/>
        </p:nvGrpSpPr>
        <p:grpSpPr bwMode="auto">
          <a:xfrm>
            <a:off x="450954" y="3571324"/>
            <a:ext cx="2675702" cy="2699124"/>
            <a:chOff x="-358021" y="-332483"/>
            <a:chExt cx="2160000" cy="2160000"/>
          </a:xfrm>
          <a:solidFill>
            <a:srgbClr val="00B0F0"/>
          </a:solidFill>
        </p:grpSpPr>
        <p:sp>
          <p:nvSpPr>
            <p:cNvPr id="36" name="Oval 35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Output 4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Support for academic and/or research institutions</a:t>
              </a:r>
              <a:endParaRPr lang="en-GB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75650840" name="Group 37"/>
          <p:cNvGrpSpPr/>
          <p:nvPr/>
        </p:nvGrpSpPr>
        <p:grpSpPr bwMode="auto">
          <a:xfrm>
            <a:off x="2998853" y="4204149"/>
            <a:ext cx="2675702" cy="2699124"/>
            <a:chOff x="-358021" y="-332483"/>
            <a:chExt cx="2160000" cy="2160000"/>
          </a:xfrm>
          <a:solidFill>
            <a:srgbClr val="FFC000">
              <a:lumMod val="40000"/>
              <a:lumOff val="60000"/>
            </a:srgbClr>
          </a:solidFill>
        </p:grpSpPr>
        <p:sp>
          <p:nvSpPr>
            <p:cNvPr id="39" name="Oval 38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5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Enhance Ethiopia’s readiness to implement the AfCFTA DTP </a:t>
              </a:r>
              <a:endParaRPr lang="en-GB" sz="16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82791941" name="Title 2"/>
          <p:cNvSpPr>
            <a:spLocks noGrp="1"/>
          </p:cNvSpPr>
          <p:nvPr>
            <p:ph type="title"/>
          </p:nvPr>
        </p:nvSpPr>
        <p:spPr bwMode="auto">
          <a:xfrm>
            <a:off x="3944040" y="-74245"/>
            <a:ext cx="7091103" cy="128406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</a:rPr>
              <a:t>Key </a:t>
            </a: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Information</a:t>
            </a:r>
            <a:r>
              <a:rPr lang="en-GB" sz="4800"/>
              <a:t> </a:t>
            </a:r>
          </a:p>
        </p:txBody>
      </p:sp>
      <p:sp>
        <p:nvSpPr>
          <p:cNvPr id="761988568" name="TextBox 43"/>
          <p:cNvSpPr txBox="1"/>
          <p:nvPr/>
        </p:nvSpPr>
        <p:spPr bwMode="auto">
          <a:xfrm>
            <a:off x="9336840" y="1542497"/>
            <a:ext cx="229370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400" i="1">
                <a:solidFill>
                  <a:srgbClr val="4472C4">
                    <a:lumMod val="50000"/>
                  </a:srgbClr>
                </a:solidFill>
                <a:latin typeface="Calibri"/>
                <a:ea typeface="Calibri"/>
              </a:rPr>
              <a:t>€</a:t>
            </a:r>
            <a:r>
              <a:rPr lang="en-GB" sz="3400" i="1">
                <a:solidFill>
                  <a:srgbClr val="4472C4">
                    <a:lumMod val="50000"/>
                  </a:srgbClr>
                </a:solidFill>
              </a:rPr>
              <a:t>6.8 million</a:t>
            </a:r>
            <a:endParaRPr/>
          </a:p>
        </p:txBody>
      </p:sp>
      <p:cxnSp>
        <p:nvCxnSpPr>
          <p:cNvPr id="2062964489" name="Connector: Curved 75"/>
          <p:cNvCxnSpPr/>
          <p:nvPr/>
        </p:nvCxnSpPr>
        <p:spPr bwMode="auto">
          <a:xfrm flipV="1">
            <a:off x="8678622" y="1916557"/>
            <a:ext cx="719028" cy="39399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845934" name="Connector: Curved 69"/>
          <p:cNvCxnSpPr/>
          <p:nvPr/>
        </p:nvCxnSpPr>
        <p:spPr bwMode="auto">
          <a:xfrm flipV="1">
            <a:off x="8689811" y="3252751"/>
            <a:ext cx="1081471" cy="48473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441673" name="Arrow: Right 67"/>
          <p:cNvSpPr/>
          <p:nvPr/>
        </p:nvSpPr>
        <p:spPr bwMode="auto">
          <a:xfrm>
            <a:off x="8771040" y="4613546"/>
            <a:ext cx="3378748" cy="75257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10000"/>
              <a:lumOff val="90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GB" sz="2500" i="1">
                <a:solidFill>
                  <a:srgbClr val="4472C4">
                    <a:lumMod val="50000"/>
                  </a:srgbClr>
                </a:solidFill>
              </a:rPr>
              <a:t> 4 years (2025 – 2029)</a:t>
            </a:r>
            <a:endParaRPr/>
          </a:p>
        </p:txBody>
      </p:sp>
      <p:pic>
        <p:nvPicPr>
          <p:cNvPr id="1375004498" name="Picture 52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8003671" y="1717529"/>
            <a:ext cx="685835" cy="609631"/>
          </a:xfrm>
          <a:prstGeom prst="rect">
            <a:avLst/>
          </a:prstGeom>
        </p:spPr>
      </p:pic>
      <p:pic>
        <p:nvPicPr>
          <p:cNvPr id="238458476" name="Picture 53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066253" y="3123582"/>
            <a:ext cx="647733" cy="647733"/>
          </a:xfrm>
          <a:prstGeom prst="rect">
            <a:avLst/>
          </a:prstGeom>
        </p:spPr>
      </p:pic>
      <p:pic>
        <p:nvPicPr>
          <p:cNvPr id="775645816" name="Picture 54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9787849" y="2875348"/>
            <a:ext cx="1419458" cy="963203"/>
          </a:xfrm>
          <a:prstGeom prst="rect">
            <a:avLst/>
          </a:prstGeom>
        </p:spPr>
      </p:pic>
      <p:pic>
        <p:nvPicPr>
          <p:cNvPr id="1563352094" name="Picture 55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8066253" y="4536207"/>
            <a:ext cx="760352" cy="6177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80925602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grpSp>
        <p:nvGrpSpPr>
          <p:cNvPr id="148794888" name="Group 25"/>
          <p:cNvGrpSpPr/>
          <p:nvPr/>
        </p:nvGrpSpPr>
        <p:grpSpPr bwMode="auto">
          <a:xfrm>
            <a:off x="-171097" y="1245449"/>
            <a:ext cx="2675702" cy="2699124"/>
            <a:chOff x="-358021" y="-332483"/>
            <a:chExt cx="2160000" cy="2160000"/>
          </a:xfrm>
          <a:solidFill>
            <a:srgbClr val="ED7D31">
              <a:lumMod val="40000"/>
              <a:lumOff val="60000"/>
            </a:srgbClr>
          </a:solidFill>
        </p:grpSpPr>
        <p:sp>
          <p:nvSpPr>
            <p:cNvPr id="27" name="Oval 26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1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Promote active private sector engagement in the  implementation of the AfCFTA</a:t>
              </a:r>
              <a:endParaRPr/>
            </a:p>
          </p:txBody>
        </p:sp>
      </p:grpSp>
      <p:sp>
        <p:nvSpPr>
          <p:cNvPr id="563320108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1696927677" name="Title 2"/>
          <p:cNvSpPr txBox="1"/>
          <p:nvPr/>
        </p:nvSpPr>
        <p:spPr bwMode="auto">
          <a:xfrm>
            <a:off x="2242345" y="1290328"/>
            <a:ext cx="4178381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GB" sz="2000">
                <a:solidFill>
                  <a:schemeClr val="bg1"/>
                </a:solidFill>
                <a:ea typeface="+mj-ea"/>
              </a:rPr>
              <a:t>     Intra-African Trade Fair 2025</a:t>
            </a:r>
            <a:endParaRPr/>
          </a:p>
        </p:txBody>
      </p:sp>
      <p:sp>
        <p:nvSpPr>
          <p:cNvPr id="123644079" name="Title 2"/>
          <p:cNvSpPr txBox="1"/>
          <p:nvPr/>
        </p:nvSpPr>
        <p:spPr bwMode="auto">
          <a:xfrm>
            <a:off x="2298211" y="3335566"/>
            <a:ext cx="3967274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GB" sz="2000">
                <a:solidFill>
                  <a:schemeClr val="accent6">
                    <a:lumMod val="75000"/>
                    <a:lumOff val="25000"/>
                  </a:schemeClr>
                </a:solidFill>
                <a:ea typeface="+mj-ea"/>
              </a:rPr>
              <a:t>    </a:t>
            </a:r>
            <a:r>
              <a:rPr lang="en-GB" sz="2000">
                <a:solidFill>
                  <a:schemeClr val="bg1"/>
                </a:solidFill>
                <a:ea typeface="+mj-ea"/>
              </a:rPr>
              <a:t>Capacity Building for SMEs </a:t>
            </a:r>
            <a:endParaRPr lang="en-GB" sz="2000">
              <a:solidFill>
                <a:schemeClr val="bg1"/>
              </a:solidFill>
            </a:endParaRPr>
          </a:p>
        </p:txBody>
      </p:sp>
      <p:sp>
        <p:nvSpPr>
          <p:cNvPr id="141432936" name="TextBox 11"/>
          <p:cNvSpPr txBox="1"/>
          <p:nvPr/>
        </p:nvSpPr>
        <p:spPr bwMode="auto">
          <a:xfrm>
            <a:off x="6284396" y="199033"/>
            <a:ext cx="5789425" cy="294167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Access to Market and Trade Facilitation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Completed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17 Ethiopian SMEs exhibited to over 35,000 participants, in addition to key officials from the Ministry of Trade and Industry engaging with other national counterparts resulting in knowledge exchanges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A total of $202.5 million in signed contracts and preliminary agreements</a:t>
            </a:r>
          </a:p>
        </p:txBody>
      </p:sp>
      <p:sp>
        <p:nvSpPr>
          <p:cNvPr id="260850871" name="TextBox 54"/>
          <p:cNvSpPr txBox="1"/>
          <p:nvPr/>
        </p:nvSpPr>
        <p:spPr bwMode="auto">
          <a:xfrm>
            <a:off x="6282426" y="3356957"/>
            <a:ext cx="5796964" cy="320075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Technical Assistance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Ongoing (Phase 1: May 2026 – April 2027)</a:t>
            </a:r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Anticipated 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Shifted from generic training programs to demand-driven technical support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Assessed the export readiness of </a:t>
            </a:r>
            <a:r>
              <a:rPr lang="en-US" sz="1700">
                <a:solidFill>
                  <a:schemeClr val="tx1"/>
                </a:solidFill>
              </a:rPr>
              <a:t>90 SMEs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Development of tailored intervention including market intelligence, hands-on training and business matchmaking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Export performance to be enhanced and actual trading under the AfCFTA to be realized </a:t>
            </a:r>
          </a:p>
        </p:txBody>
      </p:sp>
      <p:pic>
        <p:nvPicPr>
          <p:cNvPr id="734436829" name="Picture 12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652998" y="1802095"/>
            <a:ext cx="3537158" cy="131873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234189419" name="Picture 13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340118" y="3854509"/>
            <a:ext cx="1654570" cy="107423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77932549" name="Picture 14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4005198" y="4007633"/>
            <a:ext cx="2096031" cy="108560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854489662" name="Picture 15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893052" y="4995276"/>
            <a:ext cx="2388626" cy="169947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405334145" name="Picture 16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3281678" y="5201811"/>
            <a:ext cx="2891245" cy="1656188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822284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grpSp>
        <p:nvGrpSpPr>
          <p:cNvPr id="511278029" name="Group 25"/>
          <p:cNvGrpSpPr/>
          <p:nvPr/>
        </p:nvGrpSpPr>
        <p:grpSpPr bwMode="auto">
          <a:xfrm>
            <a:off x="-171097" y="1245449"/>
            <a:ext cx="2675702" cy="2699124"/>
            <a:chOff x="-358021" y="-332483"/>
            <a:chExt cx="2160000" cy="2160000"/>
          </a:xfrm>
          <a:solidFill>
            <a:srgbClr val="ED7D31">
              <a:lumMod val="40000"/>
              <a:lumOff val="60000"/>
            </a:srgbClr>
          </a:solidFill>
        </p:grpSpPr>
        <p:sp>
          <p:nvSpPr>
            <p:cNvPr id="27" name="Oval 26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1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Promote active private sector engagement in the  implementation of the AfCFTA</a:t>
              </a:r>
              <a:endParaRPr/>
            </a:p>
          </p:txBody>
        </p:sp>
      </p:grpSp>
      <p:sp>
        <p:nvSpPr>
          <p:cNvPr id="1861529940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1418994556" name="Title 2"/>
          <p:cNvSpPr txBox="1"/>
          <p:nvPr/>
        </p:nvSpPr>
        <p:spPr bwMode="auto">
          <a:xfrm>
            <a:off x="2242345" y="1290328"/>
            <a:ext cx="4178381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GB" sz="2000">
                <a:solidFill>
                  <a:schemeClr val="bg1"/>
                </a:solidFill>
                <a:ea typeface="+mj-ea"/>
              </a:rPr>
              <a:t>     Rwanda Int’l Trade Fair 2026</a:t>
            </a:r>
            <a:endParaRPr/>
          </a:p>
        </p:txBody>
      </p:sp>
      <p:sp>
        <p:nvSpPr>
          <p:cNvPr id="1957815304" name="Title 2"/>
          <p:cNvSpPr txBox="1"/>
          <p:nvPr/>
        </p:nvSpPr>
        <p:spPr bwMode="auto">
          <a:xfrm>
            <a:off x="718942" y="5385084"/>
            <a:ext cx="5470925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>
              <a:defRPr/>
            </a:pPr>
            <a:r>
              <a:rPr lang="en-GB" sz="2000">
                <a:solidFill>
                  <a:schemeClr val="accent6">
                    <a:lumMod val="75000"/>
                    <a:lumOff val="25000"/>
                  </a:schemeClr>
                </a:solidFill>
                <a:ea typeface="+mj-ea"/>
              </a:rPr>
              <a:t>    </a:t>
            </a:r>
            <a:r>
              <a:rPr lang="en-GB" sz="2000">
                <a:solidFill>
                  <a:schemeClr val="bg1"/>
                </a:solidFill>
                <a:ea typeface="+mj-ea"/>
              </a:rPr>
              <a:t>Public-Private Dialogue Diagnostic Study</a:t>
            </a:r>
            <a:endParaRPr lang="en-GB" sz="2000">
              <a:solidFill>
                <a:schemeClr val="bg1"/>
              </a:solidFill>
            </a:endParaRPr>
          </a:p>
        </p:txBody>
      </p:sp>
      <p:sp>
        <p:nvSpPr>
          <p:cNvPr id="1400624317" name="TextBox 11"/>
          <p:cNvSpPr txBox="1"/>
          <p:nvPr/>
        </p:nvSpPr>
        <p:spPr bwMode="auto">
          <a:xfrm>
            <a:off x="6284396" y="220055"/>
            <a:ext cx="5796266" cy="3718919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dirty="0"/>
              <a:t>Activity Type: </a:t>
            </a:r>
            <a:r>
              <a:rPr lang="en-US" sz="1700" dirty="0"/>
              <a:t>Access to Market and Trade Facilitation </a:t>
            </a:r>
            <a:endParaRPr dirty="0"/>
          </a:p>
          <a:p>
            <a:pPr>
              <a:defRPr/>
            </a:pPr>
            <a:endParaRPr lang="en-US" sz="1700" dirty="0"/>
          </a:p>
          <a:p>
            <a:pPr>
              <a:defRPr/>
            </a:pPr>
            <a:r>
              <a:rPr lang="en-US" sz="1700" b="1" dirty="0"/>
              <a:t>Status: </a:t>
            </a:r>
            <a:r>
              <a:rPr lang="en-US" sz="1700" dirty="0"/>
              <a:t>Completed</a:t>
            </a:r>
            <a:endParaRPr dirty="0"/>
          </a:p>
          <a:p>
            <a:pPr>
              <a:defRPr/>
            </a:pPr>
            <a:endParaRPr lang="en-US" sz="1700" dirty="0"/>
          </a:p>
          <a:p>
            <a:pPr>
              <a:defRPr/>
            </a:pPr>
            <a:r>
              <a:rPr lang="en-US" sz="1700" b="1" dirty="0"/>
              <a:t>Outcomes: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en-US" sz="1700" dirty="0"/>
              <a:t>18 Ethiopian SMEs exhibited to over 2400 visitors; increasing the visibility of Ethiopian products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700" dirty="0"/>
              <a:t>Advanced commercial negotiations between the largest retail supermarket in Kigali (Simba Supermarket) and 2 Ethiopian SMEs: export deals to be realized following this  </a:t>
            </a:r>
            <a:endParaRPr dirty="0"/>
          </a:p>
          <a:p>
            <a:pPr marL="285750" indent="-285750">
              <a:buFont typeface="Arial"/>
              <a:buChar char="•"/>
              <a:defRPr/>
            </a:pPr>
            <a:r>
              <a:rPr lang="en-US" sz="1700" dirty="0"/>
              <a:t>Strengthened dialogue between the AfCFTA Secretariat, private sector players and development partners through a panel discussion on measures to increase to cross-border trade for women-led businesses </a:t>
            </a:r>
          </a:p>
        </p:txBody>
      </p:sp>
      <p:sp>
        <p:nvSpPr>
          <p:cNvPr id="2087637983" name="TextBox 54"/>
          <p:cNvSpPr txBox="1"/>
          <p:nvPr/>
        </p:nvSpPr>
        <p:spPr bwMode="auto">
          <a:xfrm>
            <a:off x="6280458" y="4190429"/>
            <a:ext cx="5791926" cy="244682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Technical Assistance (Study)</a:t>
            </a:r>
            <a:endParaRPr lang="en-US" sz="1700" b="1"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Completed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Established a roadmap for strengthening public–private dialogue (PPD) on AfCFTA implementation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Provided an implementation roadmap for results-oriented PPD</a:t>
            </a:r>
          </a:p>
        </p:txBody>
      </p:sp>
      <p:pic>
        <p:nvPicPr>
          <p:cNvPr id="880886127" name="Picture 17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470192" y="3030772"/>
            <a:ext cx="2384067" cy="178050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92052980" name="Picture 18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555412" y="1803138"/>
            <a:ext cx="1633491" cy="120873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6321711" name="Picture 19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4239710" y="1807085"/>
            <a:ext cx="1605671" cy="1200843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04838930" name="Group 13"/>
          <p:cNvGrpSpPr/>
          <p:nvPr/>
        </p:nvGrpSpPr>
        <p:grpSpPr bwMode="auto">
          <a:xfrm>
            <a:off x="-173801" y="1244818"/>
            <a:ext cx="2675702" cy="2699124"/>
            <a:chOff x="-358021" y="-332483"/>
            <a:chExt cx="2160000" cy="2160000"/>
          </a:xfrm>
          <a:solidFill>
            <a:srgbClr val="4472C4">
              <a:lumMod val="40000"/>
              <a:lumOff val="60000"/>
            </a:srgbClr>
          </a:solidFill>
        </p:grpSpPr>
        <p:sp>
          <p:nvSpPr>
            <p:cNvPr id="15" name="Oval 14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2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Promote regional value chain integration and trade</a:t>
              </a:r>
              <a:endParaRPr lang="en-GB" sz="16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17034855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sp>
        <p:nvSpPr>
          <p:cNvPr id="403543561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1795306576" name="Title 2"/>
          <p:cNvSpPr txBox="1"/>
          <p:nvPr/>
        </p:nvSpPr>
        <p:spPr bwMode="auto">
          <a:xfrm>
            <a:off x="2410622" y="1725614"/>
            <a:ext cx="3779245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GB" sz="2000">
                <a:solidFill>
                  <a:schemeClr val="bg1"/>
                </a:solidFill>
                <a:ea typeface="+mj-ea"/>
              </a:rPr>
              <a:t>Ethiopia-Algeria Coffee Trade Facilitation </a:t>
            </a:r>
            <a:endParaRPr/>
          </a:p>
          <a:p>
            <a:pPr>
              <a:defRPr/>
            </a:pPr>
            <a:endParaRPr lang="en-GB" sz="2000">
              <a:solidFill>
                <a:schemeClr val="bg1"/>
              </a:solidFill>
              <a:ea typeface="+mj-ea"/>
            </a:endParaRPr>
          </a:p>
        </p:txBody>
      </p:sp>
      <p:sp>
        <p:nvSpPr>
          <p:cNvPr id="1212917369" name="TextBox 16"/>
          <p:cNvSpPr txBox="1"/>
          <p:nvPr/>
        </p:nvSpPr>
        <p:spPr bwMode="auto">
          <a:xfrm>
            <a:off x="6350963" y="1722839"/>
            <a:ext cx="5279184" cy="349326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Access to Market and Trade Facilitation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Ongoing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Expected 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A clear diagnostic report outlining key bottlenecks in Ethiopia-Algeria coffee trade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At least five pilot direct supply agreements between Ethiopian exporters and Algerian buyers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Strengthened institutional dialogues between trade authorities of both countries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Increased awareness among Ethiopian exporters of Algerian market requirements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31238900" name="Group 13"/>
          <p:cNvGrpSpPr/>
          <p:nvPr/>
        </p:nvGrpSpPr>
        <p:grpSpPr bwMode="auto">
          <a:xfrm>
            <a:off x="-139468" y="1243820"/>
            <a:ext cx="2675702" cy="2699124"/>
            <a:chOff x="-358021" y="-332483"/>
            <a:chExt cx="2160000" cy="2160000"/>
          </a:xfrm>
          <a:solidFill>
            <a:srgbClr val="70AD47">
              <a:lumMod val="20000"/>
              <a:lumOff val="80000"/>
            </a:srgbClr>
          </a:solidFill>
        </p:grpSpPr>
        <p:sp>
          <p:nvSpPr>
            <p:cNvPr id="15" name="Oval 14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3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Support relevant authorities in implementation of the AfCFTA agreement</a:t>
              </a:r>
              <a:endParaRPr/>
            </a:p>
          </p:txBody>
        </p:sp>
      </p:grpSp>
      <p:pic>
        <p:nvPicPr>
          <p:cNvPr id="908057534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sp>
        <p:nvSpPr>
          <p:cNvPr id="1665706143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1053172455" name="Title 2"/>
          <p:cNvSpPr txBox="1"/>
          <p:nvPr/>
        </p:nvSpPr>
        <p:spPr bwMode="auto">
          <a:xfrm>
            <a:off x="2204011" y="1474739"/>
            <a:ext cx="4011500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GB" sz="2000">
                <a:solidFill>
                  <a:schemeClr val="bg1"/>
                </a:solidFill>
                <a:ea typeface="+mj-ea"/>
              </a:rPr>
              <a:t>AfCFTA Implementation Review Mechanism </a:t>
            </a:r>
            <a:endParaRPr/>
          </a:p>
          <a:p>
            <a:pPr>
              <a:defRPr/>
            </a:pPr>
            <a:endParaRPr lang="en-GB" sz="2000">
              <a:solidFill>
                <a:schemeClr val="bg1"/>
              </a:solidFill>
              <a:ea typeface="+mj-ea"/>
            </a:endParaRPr>
          </a:p>
        </p:txBody>
      </p:sp>
      <p:sp>
        <p:nvSpPr>
          <p:cNvPr id="621345467" name="Title 2"/>
          <p:cNvSpPr txBox="1"/>
          <p:nvPr/>
        </p:nvSpPr>
        <p:spPr bwMode="auto">
          <a:xfrm>
            <a:off x="718942" y="5027732"/>
            <a:ext cx="5470925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US" sz="2000">
                <a:solidFill>
                  <a:schemeClr val="bg1"/>
                </a:solidFill>
                <a:ea typeface="+mj-ea"/>
              </a:rPr>
              <a:t>Technical Assistance: AfCFTA Step-by-Step Guide + National Trade Policy + AfCFTA Draft Report</a:t>
            </a:r>
            <a:endParaRPr/>
          </a:p>
        </p:txBody>
      </p:sp>
      <p:pic>
        <p:nvPicPr>
          <p:cNvPr id="936455883" name="Picture 16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884461" y="2073394"/>
            <a:ext cx="3236520" cy="139824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408118276" name="TextBox 20"/>
          <p:cNvSpPr txBox="1"/>
          <p:nvPr/>
        </p:nvSpPr>
        <p:spPr bwMode="auto">
          <a:xfrm>
            <a:off x="6273370" y="401163"/>
            <a:ext cx="5781995" cy="270843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Validation</a:t>
            </a:r>
            <a:r>
              <a:rPr lang="en-US" sz="1700" b="1"/>
              <a:t> </a:t>
            </a:r>
            <a:r>
              <a:rPr lang="en-US" sz="1700"/>
              <a:t>Workshop/Forum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Completed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Validated findings and recommendations on Ethiopia's implementation of the AfCFTA Trade in Goods Protocol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Provided MoTRI and other government institutions with evidence-based recommendations to strengthen implementation</a:t>
            </a:r>
            <a:endParaRPr/>
          </a:p>
        </p:txBody>
      </p:sp>
      <p:sp>
        <p:nvSpPr>
          <p:cNvPr id="641190084" name="TextBox 21"/>
          <p:cNvSpPr txBox="1"/>
          <p:nvPr/>
        </p:nvSpPr>
        <p:spPr bwMode="auto">
          <a:xfrm>
            <a:off x="6273371" y="3382109"/>
            <a:ext cx="5781994" cy="323165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Technical Assistance 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Completed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Outcomes: </a:t>
            </a:r>
            <a:r>
              <a:rPr lang="en-US" sz="1700"/>
              <a:t>(committed Expert days in technically reviewing these policy/trade documents)</a:t>
            </a:r>
            <a:endParaRPr lang="en-US" sz="1700" b="1"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Final version of the AfCFTA Step-by-Step Guide ready for validation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AfCFTA Draft Report has been submitted to the National Implementation Committee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The finalized National Trade Policy document to be launched at the upcoming National Trade Week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99366360" name="Group 13"/>
          <p:cNvGrpSpPr/>
          <p:nvPr/>
        </p:nvGrpSpPr>
        <p:grpSpPr bwMode="auto">
          <a:xfrm>
            <a:off x="-139468" y="1243820"/>
            <a:ext cx="2675702" cy="2699124"/>
            <a:chOff x="-358021" y="-332483"/>
            <a:chExt cx="2160000" cy="2160000"/>
          </a:xfrm>
          <a:solidFill>
            <a:srgbClr val="70AD47">
              <a:lumMod val="20000"/>
              <a:lumOff val="80000"/>
            </a:srgbClr>
          </a:solidFill>
        </p:grpSpPr>
        <p:sp>
          <p:nvSpPr>
            <p:cNvPr id="15" name="Oval 14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3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Support relevant authorities in implementation of the AfCFTA agreement</a:t>
              </a:r>
              <a:endParaRPr/>
            </a:p>
          </p:txBody>
        </p:sp>
      </p:grpSp>
      <p:pic>
        <p:nvPicPr>
          <p:cNvPr id="688303382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sp>
        <p:nvSpPr>
          <p:cNvPr id="1954388236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1075627956" name="Title 2"/>
          <p:cNvSpPr txBox="1"/>
          <p:nvPr/>
        </p:nvSpPr>
        <p:spPr bwMode="auto">
          <a:xfrm>
            <a:off x="2178367" y="1473306"/>
            <a:ext cx="4011500" cy="847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GB" sz="2000">
                <a:solidFill>
                  <a:schemeClr val="bg1"/>
                </a:solidFill>
                <a:ea typeface="+mj-ea"/>
              </a:rPr>
              <a:t>AfCFTA Step-by-Step Guide</a:t>
            </a:r>
            <a:endParaRPr/>
          </a:p>
        </p:txBody>
      </p:sp>
      <p:sp>
        <p:nvSpPr>
          <p:cNvPr id="2138042789" name="TextBox 11"/>
          <p:cNvSpPr txBox="1"/>
          <p:nvPr/>
        </p:nvSpPr>
        <p:spPr bwMode="auto">
          <a:xfrm>
            <a:off x="6313736" y="721252"/>
            <a:ext cx="5689077" cy="244682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Validation</a:t>
            </a:r>
            <a:r>
              <a:rPr lang="en-US" sz="1700" b="1"/>
              <a:t> </a:t>
            </a:r>
            <a:r>
              <a:rPr lang="en-US" sz="1700"/>
              <a:t>Workshop/Forum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Planned (September 15-16, 2026)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Expected 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A validated trade tool with clear next steps on disseminating the Trade Document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Strengthened engagement between the Government and the Private Sector on AfCFTA implementation </a:t>
            </a:r>
          </a:p>
        </p:txBody>
      </p:sp>
      <p:sp>
        <p:nvSpPr>
          <p:cNvPr id="1937763882" name="Title 2"/>
          <p:cNvSpPr txBox="1"/>
          <p:nvPr/>
        </p:nvSpPr>
        <p:spPr bwMode="auto">
          <a:xfrm>
            <a:off x="2178367" y="4183529"/>
            <a:ext cx="4011500" cy="847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GB" sz="2000">
                <a:solidFill>
                  <a:schemeClr val="bg1"/>
                </a:solidFill>
                <a:ea typeface="+mj-ea"/>
              </a:rPr>
              <a:t>National Trade Week, Ethiopia </a:t>
            </a:r>
            <a:endParaRPr/>
          </a:p>
        </p:txBody>
      </p:sp>
      <p:sp>
        <p:nvSpPr>
          <p:cNvPr id="1533271238" name="TextBox 17"/>
          <p:cNvSpPr txBox="1"/>
          <p:nvPr/>
        </p:nvSpPr>
        <p:spPr bwMode="auto">
          <a:xfrm>
            <a:off x="6331789" y="3494919"/>
            <a:ext cx="5671024" cy="270843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Workshop/Forum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Planned (September 3-6, 2026)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Expected Outcomes:</a:t>
            </a:r>
            <a:endParaRPr lang="en-US" sz="1700"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Launch of the National Trade Policy (project contributed to the development of this policy)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Strengthened national coordination and stakeholder collaboration to advance Ethiopia's trade agenda and AfCFTA implementation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39751032" name="Group 13"/>
          <p:cNvGrpSpPr/>
          <p:nvPr/>
        </p:nvGrpSpPr>
        <p:grpSpPr bwMode="auto">
          <a:xfrm>
            <a:off x="-139468" y="1243820"/>
            <a:ext cx="2675702" cy="2699124"/>
            <a:chOff x="-358021" y="-332483"/>
            <a:chExt cx="2160000" cy="2160000"/>
          </a:xfrm>
          <a:solidFill>
            <a:srgbClr val="70AD47">
              <a:lumMod val="20000"/>
              <a:lumOff val="80000"/>
            </a:srgbClr>
          </a:solidFill>
        </p:grpSpPr>
        <p:sp>
          <p:nvSpPr>
            <p:cNvPr id="15" name="Oval 14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3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Support relevant authorities in implementation of the AfCFTA agreement</a:t>
              </a:r>
              <a:endParaRPr/>
            </a:p>
          </p:txBody>
        </p:sp>
      </p:grpSp>
      <p:pic>
        <p:nvPicPr>
          <p:cNvPr id="1108401170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sp>
        <p:nvSpPr>
          <p:cNvPr id="1866749360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1186161978" name="Title 2"/>
          <p:cNvSpPr txBox="1"/>
          <p:nvPr/>
        </p:nvSpPr>
        <p:spPr bwMode="auto">
          <a:xfrm>
            <a:off x="2419869" y="1741260"/>
            <a:ext cx="3769998" cy="991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US" sz="2000">
                <a:solidFill>
                  <a:schemeClr val="bg1"/>
                </a:solidFill>
                <a:ea typeface="+mj-ea"/>
              </a:rPr>
              <a:t>Sanitary and Phyto-sanitary Compliance for Improved Trade</a:t>
            </a:r>
            <a:endParaRPr/>
          </a:p>
        </p:txBody>
      </p:sp>
      <p:sp>
        <p:nvSpPr>
          <p:cNvPr id="69913564" name="TextBox 18"/>
          <p:cNvSpPr txBox="1"/>
          <p:nvPr/>
        </p:nvSpPr>
        <p:spPr bwMode="auto">
          <a:xfrm>
            <a:off x="6355421" y="1810539"/>
            <a:ext cx="5671024" cy="401648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Technical Assistance 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Planned (September 21-23, 2026)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Expected Outcomes: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Enhanced awareness of AfCFTA Annexes on sanitary and phyto-sanitary compliance in enabling SMEs to comply with regional standards and further leading to improved trade rather than its lack of awareness serving as a non-tariff barrier to trade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A stronger national network of agripreneurs, regulatory institutions and technical experts is established to promote collaboration, share best practices and support continuous improvement in SPS compliance across agricultural value chains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36300627" name="Group 16"/>
          <p:cNvGrpSpPr/>
          <p:nvPr/>
        </p:nvGrpSpPr>
        <p:grpSpPr bwMode="auto">
          <a:xfrm>
            <a:off x="-113683" y="1248378"/>
            <a:ext cx="2675702" cy="2699124"/>
            <a:chOff x="-358021" y="-332483"/>
            <a:chExt cx="2160000" cy="2160000"/>
          </a:xfrm>
          <a:solidFill>
            <a:srgbClr val="00B0F0"/>
          </a:solidFill>
        </p:grpSpPr>
        <p:sp>
          <p:nvSpPr>
            <p:cNvPr id="20" name="Oval 19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Output 4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Support for academic and/or research institutions</a:t>
              </a:r>
              <a:endParaRPr lang="en-GB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917322237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sp>
        <p:nvSpPr>
          <p:cNvPr id="916552968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2084969073" name="Title 2"/>
          <p:cNvSpPr txBox="1"/>
          <p:nvPr/>
        </p:nvSpPr>
        <p:spPr bwMode="auto">
          <a:xfrm>
            <a:off x="2354551" y="1562396"/>
            <a:ext cx="3769998" cy="15486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US" sz="2000">
                <a:solidFill>
                  <a:schemeClr val="bg1"/>
                </a:solidFill>
                <a:ea typeface="+mj-ea"/>
              </a:rPr>
              <a:t>Oilseeds in Ethiopia: Mapping AfCFTA Market Access and Overcoming Barriers to Private Sector-Led Trade</a:t>
            </a:r>
            <a:endParaRPr/>
          </a:p>
        </p:txBody>
      </p:sp>
      <p:sp>
        <p:nvSpPr>
          <p:cNvPr id="529859529" name="Title 2"/>
          <p:cNvSpPr txBox="1"/>
          <p:nvPr/>
        </p:nvSpPr>
        <p:spPr bwMode="auto">
          <a:xfrm>
            <a:off x="718942" y="4781878"/>
            <a:ext cx="5470925" cy="76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US" sz="2000">
                <a:solidFill>
                  <a:schemeClr val="bg1"/>
                </a:solidFill>
                <a:ea typeface="+mj-ea"/>
              </a:rPr>
              <a:t>Development of an AfCFTA Course + Academic Exchanges + Joint Publications </a:t>
            </a:r>
            <a:endParaRPr/>
          </a:p>
        </p:txBody>
      </p:sp>
      <p:sp>
        <p:nvSpPr>
          <p:cNvPr id="374574506" name="TextBox 17"/>
          <p:cNvSpPr txBox="1"/>
          <p:nvPr/>
        </p:nvSpPr>
        <p:spPr bwMode="auto">
          <a:xfrm>
            <a:off x="6289749" y="59421"/>
            <a:ext cx="5671024" cy="4247317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500" b="1"/>
              <a:t>Activity Type: </a:t>
            </a:r>
            <a:r>
              <a:rPr lang="en-US" sz="1500"/>
              <a:t>Technical Assistance </a:t>
            </a:r>
            <a:endParaRPr/>
          </a:p>
          <a:p>
            <a:pPr>
              <a:defRPr/>
            </a:pPr>
            <a:endParaRPr lang="en-US" sz="1500"/>
          </a:p>
          <a:p>
            <a:pPr>
              <a:defRPr/>
            </a:pPr>
            <a:r>
              <a:rPr lang="en-US" sz="1500" b="1"/>
              <a:t>Status: </a:t>
            </a:r>
            <a:r>
              <a:rPr lang="en-US" sz="1500"/>
              <a:t>Completed </a:t>
            </a:r>
          </a:p>
          <a:p>
            <a:pPr>
              <a:defRPr/>
            </a:pPr>
            <a:endParaRPr lang="en-US" sz="1500"/>
          </a:p>
          <a:p>
            <a:pPr>
              <a:defRPr/>
            </a:pPr>
            <a:r>
              <a:rPr lang="en-US" sz="1500" b="1"/>
              <a:t>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500"/>
              <a:t>Identified and prioritized high-potential AfCFTA markets, providing Ethiopia with an evidence-based roadmap to strengthen oilseed exports through targeted trade promotion, market intelligence, and business development initiatives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500"/>
              <a:t>Developed recommendations to improve access to finance, promote value addition and processing and enhance compliance with regional standards, increasing the competitiveness of Ethiopian oilseed exports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500"/>
              <a:t>Provided a framework for strengthening public–private collaboration, building the capacity of producers and exporters, and developing a sequenced implementation roadmap to maximize Ethiopia's utilization of AfCFTA opportunities in the oilseed sector</a:t>
            </a:r>
          </a:p>
        </p:txBody>
      </p:sp>
      <p:sp>
        <p:nvSpPr>
          <p:cNvPr id="1288730648" name="TextBox 18"/>
          <p:cNvSpPr txBox="1"/>
          <p:nvPr/>
        </p:nvSpPr>
        <p:spPr bwMode="auto">
          <a:xfrm>
            <a:off x="6289749" y="4405233"/>
            <a:ext cx="5671024" cy="2400657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500" b="1"/>
              <a:t>Activity Type: </a:t>
            </a:r>
            <a:r>
              <a:rPr lang="en-US" sz="1500"/>
              <a:t>Technical Assistance </a:t>
            </a:r>
            <a:endParaRPr/>
          </a:p>
          <a:p>
            <a:pPr>
              <a:defRPr/>
            </a:pPr>
            <a:endParaRPr lang="en-US" sz="1500"/>
          </a:p>
          <a:p>
            <a:pPr>
              <a:defRPr/>
            </a:pPr>
            <a:r>
              <a:rPr lang="en-US" sz="1500" b="1"/>
              <a:t>Status: </a:t>
            </a:r>
            <a:r>
              <a:rPr lang="en-US" sz="1500"/>
              <a:t>Planned </a:t>
            </a:r>
            <a:endParaRPr/>
          </a:p>
          <a:p>
            <a:pPr>
              <a:defRPr/>
            </a:pPr>
            <a:endParaRPr lang="en-US" sz="1500"/>
          </a:p>
          <a:p>
            <a:pPr>
              <a:defRPr/>
            </a:pPr>
            <a:r>
              <a:rPr lang="en-US" sz="1500" b="1"/>
              <a:t>Expected 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500"/>
              <a:t>A comprehensive AfCFTA course is developed, equipping students with practical knowledge and expertise on regional trade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500"/>
              <a:t>A partnership is established between Addis Ababa University and the Nelson Mandela School (University of Cape Town), leading to academic exchanges, joint research and publications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01880217" name="Group 10"/>
          <p:cNvGrpSpPr/>
          <p:nvPr/>
        </p:nvGrpSpPr>
        <p:grpSpPr bwMode="auto">
          <a:xfrm>
            <a:off x="-132695" y="1229850"/>
            <a:ext cx="2675702" cy="2699124"/>
            <a:chOff x="-358021" y="-332483"/>
            <a:chExt cx="2160000" cy="2160000"/>
          </a:xfrm>
          <a:solidFill>
            <a:srgbClr val="FFC000">
              <a:lumMod val="40000"/>
              <a:lumOff val="60000"/>
            </a:srgbClr>
          </a:solidFill>
        </p:grpSpPr>
        <p:sp>
          <p:nvSpPr>
            <p:cNvPr id="12" name="Oval 11"/>
            <p:cNvSpPr/>
            <p:nvPr/>
          </p:nvSpPr>
          <p:spPr bwMode="auto">
            <a:xfrm>
              <a:off x="-358021" y="-332483"/>
              <a:ext cx="2160000" cy="2160000"/>
            </a:xfrm>
            <a:prstGeom prst="ellipse">
              <a:avLst/>
            </a:prstGeom>
            <a:grpFill/>
            <a:ln w="12700" cap="flat" cmpd="sng" algn="ctr">
              <a:solidFill>
                <a:srgbClr val="18B8A6"/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GB" sz="18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val 4"/>
            <p:cNvSpPr txBox="1"/>
            <p:nvPr/>
          </p:nvSpPr>
          <p:spPr bwMode="auto">
            <a:xfrm>
              <a:off x="-107456" y="121039"/>
              <a:ext cx="1564932" cy="1262920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fr-FR" sz="1600" b="1" i="0" u="none" strike="noStrike" cap="none" spc="0">
                  <a:ln>
                    <a:noFill/>
                  </a:ln>
                  <a:solidFill>
                    <a:srgbClr val="18B8A6"/>
                  </a:solidFill>
                  <a:latin typeface="Calibri"/>
                  <a:ea typeface="+mn-ea"/>
                  <a:cs typeface="+mn-cs"/>
                </a:rPr>
                <a:t>Output 5 </a:t>
              </a:r>
              <a:endParaRPr/>
            </a:p>
            <a:p>
              <a:pPr marL="0" marR="0" lvl="0" indent="0" algn="ctr" defTabSz="2667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600" b="0" i="0" u="none" strike="noStrike" cap="none" spc="0">
                  <a:ln>
                    <a:noFill/>
                  </a:ln>
                  <a:solidFill>
                    <a:srgbClr val="003399"/>
                  </a:solidFill>
                  <a:latin typeface="Calibri"/>
                  <a:ea typeface="+mn-ea"/>
                  <a:cs typeface="+mn-cs"/>
                </a:rPr>
                <a:t>Enhance Ethiopia’s readiness to implement the AfCFTA DTP </a:t>
              </a:r>
              <a:endParaRPr lang="en-GB" sz="1600" b="0" i="0" u="none" strike="noStrike" cap="none" spc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750446523" name="Pictur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189867" y="0"/>
            <a:ext cx="6002133" cy="6858000"/>
          </a:xfrm>
          <a:prstGeom prst="rect">
            <a:avLst/>
          </a:prstGeom>
        </p:spPr>
      </p:pic>
      <p:sp>
        <p:nvSpPr>
          <p:cNvPr id="329700612" name="Title 2"/>
          <p:cNvSpPr>
            <a:spLocks noGrp="1"/>
          </p:cNvSpPr>
          <p:nvPr>
            <p:ph type="title"/>
          </p:nvPr>
        </p:nvSpPr>
        <p:spPr bwMode="auto">
          <a:xfrm>
            <a:off x="3407" y="-351282"/>
            <a:ext cx="5299182" cy="2154420"/>
          </a:xfrm>
        </p:spPr>
        <p:txBody>
          <a:bodyPr/>
          <a:lstStyle/>
          <a:p>
            <a:pPr>
              <a:defRPr/>
            </a:pPr>
            <a:r>
              <a:rPr lang="en-GB" sz="4800">
                <a:solidFill>
                  <a:srgbClr val="00125C"/>
                </a:solidFill>
                <a:ea typeface="+mj-ea"/>
              </a:rPr>
              <a:t>Project</a:t>
            </a:r>
            <a:r>
              <a:rPr lang="en-GB" sz="4800"/>
              <a:t> </a:t>
            </a:r>
            <a:r>
              <a:rPr lang="en-GB" sz="4800">
                <a:solidFill>
                  <a:srgbClr val="00125C"/>
                </a:solidFill>
                <a:ea typeface="+mj-ea"/>
              </a:rPr>
              <a:t>Activities </a:t>
            </a:r>
            <a:br>
              <a:rPr lang="en-GB" sz="4800">
                <a:solidFill>
                  <a:srgbClr val="00125C"/>
                </a:solidFill>
                <a:ea typeface="+mj-ea"/>
              </a:rPr>
            </a:br>
            <a:r>
              <a:rPr lang="en-GB" sz="4800">
                <a:solidFill>
                  <a:srgbClr val="00125C"/>
                </a:solidFill>
                <a:ea typeface="+mj-ea"/>
              </a:rPr>
              <a:t>&amp; Impact.</a:t>
            </a:r>
            <a:r>
              <a:rPr lang="en-GB" sz="4800"/>
              <a:t> </a:t>
            </a:r>
          </a:p>
        </p:txBody>
      </p:sp>
      <p:sp>
        <p:nvSpPr>
          <p:cNvPr id="1195478056" name="Title 2"/>
          <p:cNvSpPr txBox="1"/>
          <p:nvPr/>
        </p:nvSpPr>
        <p:spPr bwMode="auto">
          <a:xfrm>
            <a:off x="2348908" y="1229850"/>
            <a:ext cx="3769998" cy="15486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2160" rtl="0">
              <a:lnSpc>
                <a:spcPct val="90000"/>
              </a:lnSpc>
              <a:spcBef>
                <a:spcPts val="0"/>
              </a:spcBef>
              <a:buNone/>
              <a:defRPr sz="2700" b="1">
                <a:solidFill>
                  <a:srgbClr val="1A53EA"/>
                </a:solidFill>
                <a:latin typeface="Arial"/>
                <a:ea typeface="Noto Sans"/>
                <a:cs typeface="Arial"/>
              </a:defRPr>
            </a:lvl1pPr>
          </a:lstStyle>
          <a:p>
            <a:pPr algn="r">
              <a:defRPr/>
            </a:pPr>
            <a:r>
              <a:rPr lang="en-US" sz="2000">
                <a:solidFill>
                  <a:schemeClr val="bg1"/>
                </a:solidFill>
                <a:ea typeface="+mj-ea"/>
              </a:rPr>
              <a:t>Development of e-Platforms for SMEs</a:t>
            </a:r>
            <a:endParaRPr/>
          </a:p>
        </p:txBody>
      </p:sp>
      <p:sp>
        <p:nvSpPr>
          <p:cNvPr id="1683520373" name="TextBox 17"/>
          <p:cNvSpPr txBox="1"/>
          <p:nvPr/>
        </p:nvSpPr>
        <p:spPr bwMode="auto">
          <a:xfrm>
            <a:off x="6351559" y="1796569"/>
            <a:ext cx="5671024" cy="401648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/>
              <a:t>Activity Type: </a:t>
            </a:r>
            <a:r>
              <a:rPr lang="en-US" sz="1700"/>
              <a:t>Technical Assistance </a:t>
            </a:r>
            <a:endParaRPr/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Status: </a:t>
            </a:r>
            <a:r>
              <a:rPr lang="en-US" sz="1700"/>
              <a:t>Planned </a:t>
            </a:r>
          </a:p>
          <a:p>
            <a:pPr>
              <a:defRPr/>
            </a:pPr>
            <a:endParaRPr lang="en-US" sz="1700"/>
          </a:p>
          <a:p>
            <a:pPr>
              <a:defRPr/>
            </a:pPr>
            <a:r>
              <a:rPr lang="en-US" sz="1700" b="1"/>
              <a:t>Expected Outcomes: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SMEs gain improved access to regional and continental markets through digital platforms that facilitate business networking, market information, product promotion, and buyer–seller connections: increasing their participation in intra-African trade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1700"/>
              <a:t>SMEs adopt digital tools and platforms to improve business operations, market intelligence and engagement in cross-border trade - enhancing their competitiveness and readiness to leverage opportunities under the AfCFTA Digital Trade Protocol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7125923" name="Title 3"/>
          <p:cNvSpPr>
            <a:spLocks noGrp="1"/>
          </p:cNvSpPr>
          <p:nvPr>
            <p:ph type="ctrTitle"/>
          </p:nvPr>
        </p:nvSpPr>
        <p:spPr bwMode="auto">
          <a:xfrm>
            <a:off x="1821455" y="4121703"/>
            <a:ext cx="9144000" cy="59318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600"/>
              <a:t>ECOTRADE Project</a:t>
            </a:r>
          </a:p>
        </p:txBody>
      </p:sp>
      <p:sp>
        <p:nvSpPr>
          <p:cNvPr id="1551318115" name="Subtitle 4"/>
          <p:cNvSpPr>
            <a:spLocks noGrp="1"/>
          </p:cNvSpPr>
          <p:nvPr>
            <p:ph type="subTitle" idx="1"/>
          </p:nvPr>
        </p:nvSpPr>
        <p:spPr bwMode="auto">
          <a:xfrm>
            <a:off x="2008742" y="4661983"/>
            <a:ext cx="9144000" cy="850027"/>
          </a:xfrm>
        </p:spPr>
        <p:txBody>
          <a:bodyPr/>
          <a:lstStyle/>
          <a:p>
            <a:pPr>
              <a:defRPr/>
            </a:pPr>
            <a:r>
              <a:rPr lang="en-US"/>
              <a:t>Promoting Ethiopian Trade and Economic Integration through Private-Led Value Chains Development</a:t>
            </a:r>
            <a:endParaRPr lang="en-GB"/>
          </a:p>
          <a:p>
            <a:pPr>
              <a:defRPr/>
            </a:pPr>
            <a:endParaRPr lang="en-GB"/>
          </a:p>
        </p:txBody>
      </p:sp>
      <p:pic>
        <p:nvPicPr>
          <p:cNvPr id="2014826215" name="Picture 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1337149" y="6092303"/>
            <a:ext cx="1074188" cy="605953"/>
          </a:xfrm>
          <a:prstGeom prst="rect">
            <a:avLst/>
          </a:prstGeom>
        </p:spPr>
      </p:pic>
      <p:sp>
        <p:nvSpPr>
          <p:cNvPr id="1505370511" name="TextBox 6"/>
          <p:cNvSpPr txBox="1"/>
          <p:nvPr/>
        </p:nvSpPr>
        <p:spPr bwMode="auto">
          <a:xfrm>
            <a:off x="1276220" y="5815304"/>
            <a:ext cx="2270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chemeClr val="accent6">
                    <a:lumMod val="50000"/>
                  </a:schemeClr>
                </a:solidFill>
              </a:rPr>
              <a:t>Implemented by:</a:t>
            </a:r>
          </a:p>
        </p:txBody>
      </p:sp>
      <p:sp>
        <p:nvSpPr>
          <p:cNvPr id="340586617" name="Title 3"/>
          <p:cNvSpPr txBox="1"/>
          <p:nvPr/>
        </p:nvSpPr>
        <p:spPr bwMode="auto">
          <a:xfrm>
            <a:off x="1186150" y="1604879"/>
            <a:ext cx="9779306" cy="1848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2160" rtl="0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rgbClr val="00125C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en-GB" sz="7200"/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171616"/>
      </a:dk1>
      <a:lt1>
        <a:sysClr val="window" lastClr="FFFFFF"/>
      </a:lt1>
      <a:dk2>
        <a:srgbClr val="44546A"/>
      </a:dk2>
      <a:lt2>
        <a:srgbClr val="FF5C55"/>
      </a:lt2>
      <a:accent1>
        <a:srgbClr val="1A54EB"/>
      </a:accent1>
      <a:accent2>
        <a:srgbClr val="FFCC03"/>
      </a:accent2>
      <a:accent3>
        <a:srgbClr val="8F4099"/>
      </a:accent3>
      <a:accent4>
        <a:srgbClr val="18BAA8"/>
      </a:accent4>
      <a:accent5>
        <a:srgbClr val="404042"/>
      </a:accent5>
      <a:accent6>
        <a:srgbClr val="00125C"/>
      </a:accent6>
      <a:hlink>
        <a:srgbClr val="0563C1"/>
      </a:hlink>
      <a:folHlink>
        <a:srgbClr val="FF5C55"/>
      </a:folHlink>
    </a:clrScheme>
    <a:fontScheme name="Office Them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1142</Words>
  <Application>Microsoft Office PowerPoint</Application>
  <PresentationFormat>Widescreen</PresentationFormat>
  <Paragraphs>166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Noto Sans</vt:lpstr>
      <vt:lpstr>Office Theme</vt:lpstr>
      <vt:lpstr>ECOTRADE Project</vt:lpstr>
      <vt:lpstr>Key Project Information </vt:lpstr>
      <vt:lpstr>Project Activities  &amp; Impact. </vt:lpstr>
      <vt:lpstr>Project Activities  &amp; Impact. </vt:lpstr>
      <vt:lpstr>Project Activities  &amp; Impact. </vt:lpstr>
      <vt:lpstr>Project Activities  &amp; Impact. </vt:lpstr>
      <vt:lpstr>Project Activities  &amp; Impact. </vt:lpstr>
      <vt:lpstr>Project Activities  &amp; Impact. </vt:lpstr>
      <vt:lpstr>Project Activities  &amp; Impact. </vt:lpstr>
      <vt:lpstr>Project Activities  &amp; Impact. </vt:lpstr>
      <vt:lpstr>ECOTRADE Project</vt:lpstr>
    </vt:vector>
  </TitlesOfParts>
  <Company>Expertise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Entrepreneuriat,  numérique et innovation</dc:title>
  <dc:creator>Lenny ASSI</dc:creator>
  <cp:lastModifiedBy>Gisele umugwaneza</cp:lastModifiedBy>
  <cp:revision>534</cp:revision>
  <dcterms:created xsi:type="dcterms:W3CDTF">2022-02-10T09:03:44Z</dcterms:created>
  <dcterms:modified xsi:type="dcterms:W3CDTF">2026-09-04T08:25:49Z</dcterms:modified>
</cp:coreProperties>
</file>