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02" r:id="rId2"/>
    <p:sldId id="268" r:id="rId3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inyi16@yahoo.com" initials="" lastIdx="2" clrIdx="0">
    <p:extLst>
      <p:ext uri="{19B8F6BF-5375-455C-9EA6-DF929625EA0E}">
        <p15:presenceInfo xmlns:p15="http://schemas.microsoft.com/office/powerpoint/2012/main" userId="d757eb5463d43e7e" providerId="Windows Live"/>
      </p:ext>
    </p:extLst>
  </p:cmAuthor>
  <p:cmAuthor id="2" name="Felix Kariuki" initials="FK" lastIdx="1" clrIdx="1">
    <p:extLst>
      <p:ext uri="{19B8F6BF-5375-455C-9EA6-DF929625EA0E}">
        <p15:presenceInfo xmlns:p15="http://schemas.microsoft.com/office/powerpoint/2012/main" userId="Felix Kariuk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7819" autoAdjust="0"/>
  </p:normalViewPr>
  <p:slideViewPr>
    <p:cSldViewPr snapToGrid="0">
      <p:cViewPr varScale="1">
        <p:scale>
          <a:sx n="82" d="100"/>
          <a:sy n="82" d="100"/>
        </p:scale>
        <p:origin x="1596" y="96"/>
      </p:cViewPr>
      <p:guideLst/>
    </p:cSldViewPr>
  </p:slideViewPr>
  <p:outlineViewPr>
    <p:cViewPr>
      <p:scale>
        <a:sx n="33" d="100"/>
        <a:sy n="33" d="100"/>
      </p:scale>
      <p:origin x="0" y="-19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7EE559-6458-E3A4-7C99-3C4BF75928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EAA72-DD85-8735-991B-3AA40B6960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033C3-2ACA-426F-B6EB-34766F3CF39C}" type="datetimeFigureOut">
              <a:rPr lang="en-KE" smtClean="0"/>
              <a:t>08/25/2026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6EC0D-A1EA-C9DC-935C-E822BA9FC3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B87E7-C9F2-E41C-6017-C20AA4E6BB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EFB51-6412-426C-BD3D-2546106819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96596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F17FC-5316-4CD0-BF0A-1ECE0C166901}" type="datetimeFigureOut">
              <a:rPr lang="en-KE" smtClean="0"/>
              <a:t>08/25/2026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3918C-DEE9-41F8-8325-9528A2F462CB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62655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CADD3-AB79-1D71-FC28-D9C3DED32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30F4D-4AA3-F1A1-D7AF-CB154E53F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67FA96-2CC0-6163-630F-28A929954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K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CB63C-2B48-0A52-3AB6-296D3B336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3918C-DEE9-41F8-8325-9528A2F462CB}" type="slidenum">
              <a:rPr lang="en-KE" smtClean="0"/>
              <a:t>1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62487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63918C-DEE9-41F8-8325-9528A2F462CB}" type="slidenum">
              <a:rPr lang="en-KE" smtClean="0"/>
              <a:t>2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89741083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E756-AC38-6ECD-FC4A-917D7D7D9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8A662-BE0B-73A9-0A9A-F6306DE4F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A6B2F5-7FBE-9E44-6478-48DEF7AA1EC8}"/>
              </a:ext>
            </a:extLst>
          </p:cNvPr>
          <p:cNvGrpSpPr/>
          <p:nvPr userDrawn="1"/>
        </p:nvGrpSpPr>
        <p:grpSpPr>
          <a:xfrm>
            <a:off x="10459233" y="5743583"/>
            <a:ext cx="1732767" cy="1090709"/>
            <a:chOff x="10459233" y="5743583"/>
            <a:chExt cx="1732767" cy="109070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48B0C7-2A6F-6061-6AFE-20BA71539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9233" y="5743583"/>
              <a:ext cx="1732767" cy="86638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87E5ED-A01C-B5A6-4A24-5208145F7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0" y="6539630"/>
              <a:ext cx="764244" cy="2946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348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D12DC-4F1D-0E8C-48E4-0F193A1D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</p:spPr>
        <p:txBody>
          <a:bodyPr/>
          <a:lstStyle>
            <a:lvl1pPr>
              <a:defRPr b="0">
                <a:solidFill>
                  <a:srgbClr val="002060"/>
                </a:solidFill>
              </a:defRPr>
            </a:lvl1pPr>
          </a:lstStyle>
          <a:p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3887C-B35A-17F8-253A-01CB733AB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1349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76752-80C0-259D-1544-558E91BB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C3089-B1E6-FE52-F5BB-7DEEF9A4A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572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EA740-520B-160D-B49C-C9F7FC7EA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52C71-0EE1-C40A-48E4-696D9ABFA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C1D39-8287-C113-A9A6-82783920D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25707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39B9-A803-A45A-112F-B35DE871E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E0912-BC75-E5C7-4DB4-013366D1D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CBCAB-CDC0-8519-8823-DBF66B904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008664-EBD5-5A58-7FF6-ED757482A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878C45-2F0F-BC84-8258-DB033E6DC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7427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ECFA-17CC-7BC0-8C41-2665CE79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81464B-5335-E7D3-02D6-B79031947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F79F56-69F2-486B-A161-4C354D4CBAA1}" type="datetimeFigureOut">
              <a:rPr lang="en-KE" smtClean="0"/>
              <a:t>08/25/2026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1E9EE-D0E9-407C-7A07-50509A8CD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EF029-0837-38AF-046D-0D6F028B1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69B753-0768-46E8-BF6A-99A3DAF2E45E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0932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89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D491-E7EE-4960-A799-C5D72E14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6AC6-5F31-B62E-B2B6-D7A3DE2EF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B54E4-ACE2-B673-AFCB-BEA615D5F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13067-9F0F-68D1-A0F5-F1EA52A5F4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F79F56-69F2-486B-A161-4C354D4CBAA1}" type="datetimeFigureOut">
              <a:rPr lang="en-KE" smtClean="0"/>
              <a:t>08/25/2026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4C95C-1A77-7BEC-E9A0-212BA584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409C7-0298-A5F9-0313-826EEE7D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69B753-0768-46E8-BF6A-99A3DAF2E45E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06231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EF463-A5F3-AFDA-47AB-8D8E1461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87225-3BAD-8287-135D-6CE0CCE64D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F0A5D-8581-D977-D5A9-FEF5F5246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7676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B620-6024-20AE-BD11-5817D4E5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7F3BB-7920-0B9E-EECD-0AC0579B1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6079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595850-C5F2-EC10-395F-FCF51F27E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9CD88-AC77-44CD-FA7A-F107A49B8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850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153CEA-7A5D-7886-B3E6-B7E0669F7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2946C-B263-6F02-6D0E-78815B2B0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E6C338-FB32-70EA-0F25-7497844C0E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725" y="6372225"/>
            <a:ext cx="22383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E3E0F-6805-1360-EB4D-03A834D3B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7FDCC4-CB64-E744-4825-31B264815474}"/>
              </a:ext>
            </a:extLst>
          </p:cNvPr>
          <p:cNvSpPr/>
          <p:nvPr/>
        </p:nvSpPr>
        <p:spPr>
          <a:xfrm>
            <a:off x="841778" y="4339647"/>
            <a:ext cx="10512022" cy="140801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B901-9394-1523-8424-91A1C647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7492"/>
          </a:xfrm>
        </p:spPr>
        <p:txBody>
          <a:bodyPr/>
          <a:lstStyle/>
          <a:p>
            <a:r>
              <a:rPr lang="en-US" dirty="0"/>
              <a:t>Pillar 2: Economic and Trade Integration</a:t>
            </a:r>
            <a:endParaRPr lang="en-K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9AD731-ADA5-DE4F-56E2-C753F6F29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9102"/>
            <a:ext cx="1051202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Approach: Technical consultations and sector studies centric</a:t>
            </a:r>
          </a:p>
          <a:p>
            <a:r>
              <a:rPr lang="en-US" dirty="0">
                <a:solidFill>
                  <a:schemeClr val="tx1"/>
                </a:solidFill>
              </a:rPr>
              <a:t>April 2025: Pillar 2 Lead Development Partner – Germany/BMZ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KFW Development Bank &amp; GIZ</a:t>
            </a:r>
          </a:p>
          <a:p>
            <a:r>
              <a:rPr lang="en-US" dirty="0">
                <a:solidFill>
                  <a:schemeClr val="tx1"/>
                </a:solidFill>
              </a:rPr>
              <a:t>Key initiatives undertaken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Donor Coordination Group for Trade: Operationalization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National &amp; Regional Trade Facilitation Technical Consultations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Review of the Regional Trade Facilitation Roadmap 2022 – 2025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Development of </a:t>
            </a:r>
            <a:r>
              <a:rPr lang="en-US" dirty="0" err="1">
                <a:solidFill>
                  <a:schemeClr val="tx1"/>
                </a:solidFill>
              </a:rPr>
              <a:t>HoAI</a:t>
            </a:r>
            <a:r>
              <a:rPr lang="en-US" dirty="0">
                <a:solidFill>
                  <a:schemeClr val="tx1"/>
                </a:solidFill>
              </a:rPr>
              <a:t> Regional Trade Facilitation Roadmap 2026 - 2031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Consultations on the </a:t>
            </a:r>
            <a:r>
              <a:rPr lang="en-US" dirty="0" err="1">
                <a:solidFill>
                  <a:schemeClr val="tx1"/>
                </a:solidFill>
              </a:rPr>
              <a:t>HoAI</a:t>
            </a:r>
            <a:r>
              <a:rPr lang="en-US" dirty="0">
                <a:solidFill>
                  <a:schemeClr val="tx1"/>
                </a:solidFill>
              </a:rPr>
              <a:t> Regional Trade Facilitation Committee</a:t>
            </a:r>
          </a:p>
          <a:p>
            <a:pPr lvl="2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Terms of Reference</a:t>
            </a:r>
          </a:p>
          <a:p>
            <a:pPr lvl="2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Joint Declaration</a:t>
            </a:r>
          </a:p>
          <a:p>
            <a:pPr lvl="1">
              <a:buFont typeface="Courier New" panose="02070309020205020404" pitchFamily="49" charset="0"/>
              <a:buChar char="­"/>
            </a:pPr>
            <a:r>
              <a:rPr lang="en-US" dirty="0">
                <a:solidFill>
                  <a:schemeClr val="tx1"/>
                </a:solidFill>
              </a:rPr>
              <a:t>Development of </a:t>
            </a:r>
            <a:r>
              <a:rPr lang="en-US" dirty="0" err="1">
                <a:solidFill>
                  <a:schemeClr val="tx1"/>
                </a:solidFill>
              </a:rPr>
              <a:t>HoAI</a:t>
            </a:r>
            <a:r>
              <a:rPr lang="en-US" dirty="0">
                <a:solidFill>
                  <a:schemeClr val="tx1"/>
                </a:solidFill>
              </a:rPr>
              <a:t> Trade Facilitation Scorecard (ongoing)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4D5514-DD9C-1C85-42E7-DBF11600C087}"/>
              </a:ext>
            </a:extLst>
          </p:cNvPr>
          <p:cNvSpPr txBox="1"/>
          <p:nvPr/>
        </p:nvSpPr>
        <p:spPr>
          <a:xfrm>
            <a:off x="836410" y="775882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Background  </a:t>
            </a:r>
            <a:endParaRPr lang="en-KE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736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E31E87-E18C-C771-D55C-6C9CF98A3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45E30A-B469-D46F-438C-F7DB77C2C89C}"/>
              </a:ext>
            </a:extLst>
          </p:cNvPr>
          <p:cNvSpPr/>
          <p:nvPr/>
        </p:nvSpPr>
        <p:spPr>
          <a:xfrm>
            <a:off x="841778" y="4339647"/>
            <a:ext cx="10512022" cy="140801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ABE7E-22A1-6A99-BC03-D7DF6B0D1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7492"/>
          </a:xfrm>
        </p:spPr>
        <p:txBody>
          <a:bodyPr/>
          <a:lstStyle/>
          <a:p>
            <a:r>
              <a:rPr lang="en-US" dirty="0"/>
              <a:t>Pillar 2: Economic and Trade Integration</a:t>
            </a:r>
            <a:endParaRPr lang="en-K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F2CBF6-8827-684C-929B-B997D671C3E8}"/>
              </a:ext>
            </a:extLst>
          </p:cNvPr>
          <p:cNvSpPr txBox="1"/>
          <p:nvPr/>
        </p:nvSpPr>
        <p:spPr>
          <a:xfrm>
            <a:off x="836410" y="775882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Sector Studies</a:t>
            </a:r>
            <a:endParaRPr lang="en-KE" sz="2800" dirty="0">
              <a:solidFill>
                <a:srgbClr val="0070C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24D094-B12F-FD67-560A-2650C9DFE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045954"/>
              </p:ext>
            </p:extLst>
          </p:nvPr>
        </p:nvGraphicFramePr>
        <p:xfrm>
          <a:off x="843566" y="1299102"/>
          <a:ext cx="10513812" cy="4348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868">
                  <a:extLst>
                    <a:ext uri="{9D8B030D-6E8A-4147-A177-3AD203B41FA5}">
                      <a16:colId xmlns:a16="http://schemas.microsoft.com/office/drawing/2014/main" val="3383932530"/>
                    </a:ext>
                  </a:extLst>
                </a:gridCol>
                <a:gridCol w="9384944">
                  <a:extLst>
                    <a:ext uri="{9D8B030D-6E8A-4147-A177-3AD203B41FA5}">
                      <a16:colId xmlns:a16="http://schemas.microsoft.com/office/drawing/2014/main" val="4216549582"/>
                    </a:ext>
                  </a:extLst>
                </a:gridCol>
              </a:tblGrid>
              <a:tr h="66056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Study/Publication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378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Trade Integration and Facilitation Reforms in the Horn of Africa and way forward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47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South Sudan: Trade Facilitation environment and main constraints to trade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79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Regional Trade Facilitation Roadmap 2022-2025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449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Non-Tariff Barriers (NTBs) monitoring systems in Africa: possible approaches for </a:t>
                      </a:r>
                      <a:r>
                        <a:rPr lang="en-US" sz="2000" dirty="0" err="1"/>
                        <a:t>HoAI</a:t>
                      </a:r>
                      <a:r>
                        <a:rPr lang="en-US" sz="2000" dirty="0"/>
                        <a:t> countries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4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Analysis of the Institutional Structure/ Coordination Mechanism for Trade and Investment policies: </a:t>
                      </a:r>
                      <a:r>
                        <a:rPr lang="en-US" sz="2000" i="1" dirty="0"/>
                        <a:t>Mapping and possible collaborative approaches for </a:t>
                      </a:r>
                      <a:r>
                        <a:rPr lang="en-US" sz="2000" i="1" dirty="0" err="1"/>
                        <a:t>HoAI</a:t>
                      </a:r>
                      <a:r>
                        <a:rPr lang="en-US" sz="2000" i="1" dirty="0"/>
                        <a:t> countries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27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Digital Trade Gap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57123"/>
                  </a:ext>
                </a:extLst>
              </a:tr>
              <a:tr h="3827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Regional Trade Facilitation Roadmap 2026-2031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14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372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189</Words>
  <Application>Microsoft Office PowerPoint</Application>
  <PresentationFormat>Widescreen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Courier New</vt:lpstr>
      <vt:lpstr>Office Theme</vt:lpstr>
      <vt:lpstr>Pillar 2: Economic and Trade Integration</vt:lpstr>
      <vt:lpstr>Pillar 2: Economic and Trade Integration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Felix Kariuki</dc:creator>
  <cp:lastModifiedBy>Felix Kariuki</cp:lastModifiedBy>
  <cp:revision>489</cp:revision>
  <cp:lastPrinted>2025-01-20T15:01:19Z</cp:lastPrinted>
  <dcterms:created xsi:type="dcterms:W3CDTF">2024-03-12T17:06:07Z</dcterms:created>
  <dcterms:modified xsi:type="dcterms:W3CDTF">2026-08-25T11:10:25Z</dcterms:modified>
</cp:coreProperties>
</file>